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0" r:id="rId8"/>
    <p:sldId id="263" r:id="rId9"/>
    <p:sldId id="265" r:id="rId10"/>
    <p:sldId id="264" r:id="rId11"/>
    <p:sldId id="289" r:id="rId12"/>
    <p:sldId id="268" r:id="rId13"/>
    <p:sldId id="269" r:id="rId14"/>
    <p:sldId id="270" r:id="rId15"/>
    <p:sldId id="271" r:id="rId16"/>
    <p:sldId id="272" r:id="rId17"/>
    <p:sldId id="274" r:id="rId18"/>
    <p:sldId id="275" r:id="rId19"/>
    <p:sldId id="276" r:id="rId20"/>
    <p:sldId id="277" r:id="rId21"/>
    <p:sldId id="280" r:id="rId22"/>
    <p:sldId id="281" r:id="rId23"/>
    <p:sldId id="283" r:id="rId24"/>
    <p:sldId id="284" r:id="rId25"/>
    <p:sldId id="285" r:id="rId26"/>
    <p:sldId id="288" r:id="rId27"/>
    <p:sldId id="291" r:id="rId28"/>
    <p:sldId id="292" r:id="rId29"/>
    <p:sldId id="293" r:id="rId30"/>
    <p:sldId id="295" r:id="rId31"/>
    <p:sldId id="298" r:id="rId32"/>
    <p:sldId id="300" r:id="rId33"/>
    <p:sldId id="301" r:id="rId34"/>
    <p:sldId id="302" r:id="rId35"/>
    <p:sldId id="303" r:id="rId36"/>
    <p:sldId id="304" r:id="rId37"/>
    <p:sldId id="306" r:id="rId38"/>
    <p:sldId id="308" r:id="rId39"/>
    <p:sldId id="311" r:id="rId40"/>
    <p:sldId id="312" r:id="rId41"/>
    <p:sldId id="314" r:id="rId42"/>
    <p:sldId id="316" r:id="rId43"/>
    <p:sldId id="317" r:id="rId44"/>
    <p:sldId id="319" r:id="rId45"/>
    <p:sldId id="320" r:id="rId46"/>
    <p:sldId id="322" r:id="rId47"/>
    <p:sldId id="323" r:id="rId48"/>
    <p:sldId id="324" r:id="rId49"/>
    <p:sldId id="326" r:id="rId50"/>
    <p:sldId id="337" r:id="rId51"/>
    <p:sldId id="339" r:id="rId52"/>
    <p:sldId id="340" r:id="rId53"/>
    <p:sldId id="341" r:id="rId54"/>
    <p:sldId id="342" r:id="rId55"/>
    <p:sldId id="343" r:id="rId56"/>
    <p:sldId id="327" r:id="rId57"/>
    <p:sldId id="328" r:id="rId58"/>
    <p:sldId id="329" r:id="rId59"/>
    <p:sldId id="330" r:id="rId60"/>
    <p:sldId id="333" r:id="rId61"/>
    <p:sldId id="334" r:id="rId62"/>
    <p:sldId id="335" r:id="rId63"/>
    <p:sldId id="33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2" d="100"/>
          <a:sy n="82" d="100"/>
        </p:scale>
        <p:origin x="66" y="3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A591-4036-497A-AFE9-084232598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C62F8C-A25A-4FDE-A5E2-65CC32333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944FF-7539-4F7C-8257-8193CE027EA4}"/>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D410BCA9-ADA6-4B88-A899-7FE3D4B27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1C320-6C17-432E-ADE7-96D6D204CACE}"/>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4109873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C12D-6541-4582-95B2-64CB595F3D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15EA21-2B15-437D-8605-535ADF24FA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5EAC1-BDA9-48F1-9762-A8065B123A85}"/>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5EF3F21B-92E5-4CCE-94E4-496838CA9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31FC9-6872-4404-AAAB-11ADA53C304C}"/>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120874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7BAD1-1324-4E76-B8B7-A22D8AC02C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2D983C-1127-4406-96F0-5793C53168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75DA5-3C68-41B9-9E1B-552FC8472FB5}"/>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0A3D5F4E-F2BE-44F6-AAFB-52BC1AF7B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D982D-CF93-4C95-99CB-069D31E60ADE}"/>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184486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5784-3439-46FA-A30D-891636206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9A7583-B787-47BE-9F71-4D48C1D538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42476-F223-45C6-881B-7CFF61D71238}"/>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5C9C2560-8916-4664-943A-DEDB33372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EE9C1-5196-47C7-8161-ECAC93806CE7}"/>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3015237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B4D9-55BC-40F8-B911-DDF62D561A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165D42-8DE5-424A-B75A-0B92A4183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8EA047-5252-4EA0-B04D-57E41D883BA5}"/>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2458067F-B36E-41E9-A1F8-2B67DDF76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60243-F089-46DA-87EF-832987A1C7C2}"/>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400254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CF66-9D1E-4030-B0B7-7533F7B30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46299-464A-4BAF-A382-B24F7EA0E4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329085-7BD0-4608-A557-CA315DA2CA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BF1124-A42C-4121-ADB7-172DCBA958C1}"/>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6" name="Footer Placeholder 5">
            <a:extLst>
              <a:ext uri="{FF2B5EF4-FFF2-40B4-BE49-F238E27FC236}">
                <a16:creationId xmlns:a16="http://schemas.microsoft.com/office/drawing/2014/main" id="{7E4D713F-5835-4E3C-A7FE-5A130A31B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CE8CA-085B-420F-BA1D-05F72C274CF3}"/>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381359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791-1CDA-49C1-B7A6-C59BB7C082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681053-CBF9-42E1-A77B-9A3E9308C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3B2F3C-EAA0-458C-B642-197B1ADDCE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5ED457-8AF0-4756-951C-92D7947B0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0E6AC1-DADD-4B21-940C-E01FB422EE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40DC7-54D3-4FCF-A14C-B628E18EABD8}"/>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8" name="Footer Placeholder 7">
            <a:extLst>
              <a:ext uri="{FF2B5EF4-FFF2-40B4-BE49-F238E27FC236}">
                <a16:creationId xmlns:a16="http://schemas.microsoft.com/office/drawing/2014/main" id="{4830A38D-F51E-452E-8A09-DF7B50152C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3864B6-7F4C-41D7-AFB3-702D72ABC63A}"/>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279816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DE79-3D85-443C-9F05-0F043133D7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542459-A0DC-45A2-9159-D0CFBA5CF1EA}"/>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4" name="Footer Placeholder 3">
            <a:extLst>
              <a:ext uri="{FF2B5EF4-FFF2-40B4-BE49-F238E27FC236}">
                <a16:creationId xmlns:a16="http://schemas.microsoft.com/office/drawing/2014/main" id="{C982664C-0115-4062-92F6-29BDB99E5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407C8A-C2AC-469C-8F2C-D4C42A1F9C04}"/>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4561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8E9AD0-50D4-4A4E-9356-472F29A77CC9}"/>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3" name="Footer Placeholder 2">
            <a:extLst>
              <a:ext uri="{FF2B5EF4-FFF2-40B4-BE49-F238E27FC236}">
                <a16:creationId xmlns:a16="http://schemas.microsoft.com/office/drawing/2014/main" id="{1774EC5C-379E-4688-9192-A565687BDA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0C208C-7F3C-49C2-B958-725E79A16410}"/>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44767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94BD-5922-45A2-8C92-9664B30B5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9F795-2615-4EC9-87FD-048BDB3F9E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22198D-C457-492F-ACCB-2D46987CF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E6AAD-2F55-4D28-9D87-472085A5ACEC}"/>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6" name="Footer Placeholder 5">
            <a:extLst>
              <a:ext uri="{FF2B5EF4-FFF2-40B4-BE49-F238E27FC236}">
                <a16:creationId xmlns:a16="http://schemas.microsoft.com/office/drawing/2014/main" id="{6533AAF5-D34C-499F-AE76-73C63E96AD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E55E79-11CD-4FED-9220-DD72372F3EB4}"/>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179468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CDD4-9FBD-41D7-A8BC-37A203225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6A0DF-8B8C-4CCB-A846-CBB0D9F8C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7AB68-8F27-430B-94EE-42DF4A9E2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78D4B5-D06F-4B36-BA93-CEC759E29CF3}"/>
              </a:ext>
            </a:extLst>
          </p:cNvPr>
          <p:cNvSpPr>
            <a:spLocks noGrp="1"/>
          </p:cNvSpPr>
          <p:nvPr>
            <p:ph type="dt" sz="half" idx="10"/>
          </p:nvPr>
        </p:nvSpPr>
        <p:spPr/>
        <p:txBody>
          <a:bodyPr/>
          <a:lstStyle/>
          <a:p>
            <a:fld id="{8B032006-9650-4829-A1A4-D48B8BB799DA}" type="datetimeFigureOut">
              <a:rPr lang="en-US" smtClean="0"/>
              <a:t>10/18/2023</a:t>
            </a:fld>
            <a:endParaRPr lang="en-US"/>
          </a:p>
        </p:txBody>
      </p:sp>
      <p:sp>
        <p:nvSpPr>
          <p:cNvPr id="6" name="Footer Placeholder 5">
            <a:extLst>
              <a:ext uri="{FF2B5EF4-FFF2-40B4-BE49-F238E27FC236}">
                <a16:creationId xmlns:a16="http://schemas.microsoft.com/office/drawing/2014/main" id="{1509B689-DB30-4F33-A099-E76F7083D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71F4A4-F7DF-4FFD-8660-22F552ED26C4}"/>
              </a:ext>
            </a:extLst>
          </p:cNvPr>
          <p:cNvSpPr>
            <a:spLocks noGrp="1"/>
          </p:cNvSpPr>
          <p:nvPr>
            <p:ph type="sldNum" sz="quarter" idx="12"/>
          </p:nvPr>
        </p:nvSpPr>
        <p:spPr/>
        <p:txBody>
          <a:bodyPr/>
          <a:lstStyle/>
          <a:p>
            <a:fld id="{2D79F1EF-8747-477D-BBA8-66198F7B7C7A}" type="slidenum">
              <a:rPr lang="en-US" smtClean="0"/>
              <a:t>‹#›</a:t>
            </a:fld>
            <a:endParaRPr lang="en-US"/>
          </a:p>
        </p:txBody>
      </p:sp>
    </p:spTree>
    <p:extLst>
      <p:ext uri="{BB962C8B-B14F-4D97-AF65-F5344CB8AC3E}">
        <p14:creationId xmlns:p14="http://schemas.microsoft.com/office/powerpoint/2010/main" val="50272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0C853-2B9A-4B5F-8EC7-F0747B9ED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A4C02-A437-4EAF-B24D-07E48D514D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E8D42-0CDA-41E7-A8C2-2D1A9D27F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32006-9650-4829-A1A4-D48B8BB799DA}" type="datetimeFigureOut">
              <a:rPr lang="en-US" smtClean="0"/>
              <a:t>10/18/2023</a:t>
            </a:fld>
            <a:endParaRPr lang="en-US"/>
          </a:p>
        </p:txBody>
      </p:sp>
      <p:sp>
        <p:nvSpPr>
          <p:cNvPr id="5" name="Footer Placeholder 4">
            <a:extLst>
              <a:ext uri="{FF2B5EF4-FFF2-40B4-BE49-F238E27FC236}">
                <a16:creationId xmlns:a16="http://schemas.microsoft.com/office/drawing/2014/main" id="{F1910E9B-5845-44F1-9989-51DC9D130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463384-FF98-4AB0-A0C5-31E3ABD3FD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9F1EF-8747-477D-BBA8-66198F7B7C7A}" type="slidenum">
              <a:rPr lang="en-US" smtClean="0"/>
              <a:t>‹#›</a:t>
            </a:fld>
            <a:endParaRPr lang="en-US"/>
          </a:p>
        </p:txBody>
      </p:sp>
    </p:spTree>
    <p:extLst>
      <p:ext uri="{BB962C8B-B14F-4D97-AF65-F5344CB8AC3E}">
        <p14:creationId xmlns:p14="http://schemas.microsoft.com/office/powerpoint/2010/main" val="3307095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mimic.physionet.org/mimictables/admission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aniel-codes/hospital-los-predictor" TargetMode="External"/><Relationship Id="rId2" Type="http://schemas.openxmlformats.org/officeDocument/2006/relationships/hyperlink" Target="https://towardsdatascience.com/predicting-hospital-length-of-stay-at-time-of-admission-55dfdfe69598"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daniel-codes/hospital-los-predictor/blob/master/hospital_los_prediction.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List_of_ICD-9_cod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hyperlink" Target="https://www2.deloitte.com/us/en/insights/topics/analytics/predictive-analytics-health-care-value-risks.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o.beckershospitalreview.com/how-predicting-patient-length-of-stay-enables-hospitals-to-save-millions" TargetMode="External"/><Relationship Id="rId2" Type="http://schemas.openxmlformats.org/officeDocument/2006/relationships/hyperlink" Target="https://www.healthcatalyst.com/success_stories/reducing-length-of-stay-in-hospita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E60D-4009-4625-8A8C-B52127D041CC}"/>
              </a:ext>
            </a:extLst>
          </p:cNvPr>
          <p:cNvSpPr>
            <a:spLocks noGrp="1"/>
          </p:cNvSpPr>
          <p:nvPr>
            <p:ph type="ctrTitle"/>
          </p:nvPr>
        </p:nvSpPr>
        <p:spPr/>
        <p:txBody>
          <a:bodyPr/>
          <a:lstStyle/>
          <a:p>
            <a:r>
              <a:rPr lang="en-US" dirty="0"/>
              <a:t>Length Of Stay Prediction</a:t>
            </a:r>
          </a:p>
        </p:txBody>
      </p:sp>
      <p:sp>
        <p:nvSpPr>
          <p:cNvPr id="3" name="Subtitle 2">
            <a:extLst>
              <a:ext uri="{FF2B5EF4-FFF2-40B4-BE49-F238E27FC236}">
                <a16:creationId xmlns:a16="http://schemas.microsoft.com/office/drawing/2014/main" id="{59D74ED3-5D2F-46B6-8421-DB5DB0BD703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66429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9493-22B5-4E64-AA3E-60ED1102BE04}"/>
              </a:ext>
            </a:extLst>
          </p:cNvPr>
          <p:cNvSpPr>
            <a:spLocks noGrp="1"/>
          </p:cNvSpPr>
          <p:nvPr>
            <p:ph type="title"/>
          </p:nvPr>
        </p:nvSpPr>
        <p:spPr/>
        <p:txBody>
          <a:bodyPr/>
          <a:lstStyle/>
          <a:p>
            <a:r>
              <a:rPr lang="en-US" dirty="0"/>
              <a:t>Data Exploration and feature engineering</a:t>
            </a:r>
          </a:p>
        </p:txBody>
      </p:sp>
      <p:sp>
        <p:nvSpPr>
          <p:cNvPr id="3" name="Content Placeholder 2">
            <a:extLst>
              <a:ext uri="{FF2B5EF4-FFF2-40B4-BE49-F238E27FC236}">
                <a16:creationId xmlns:a16="http://schemas.microsoft.com/office/drawing/2014/main" id="{AA0CC7D6-FE4F-49C0-ADF2-3B7D68643BAC}"/>
              </a:ext>
            </a:extLst>
          </p:cNvPr>
          <p:cNvSpPr>
            <a:spLocks noGrp="1"/>
          </p:cNvSpPr>
          <p:nvPr>
            <p:ph idx="1"/>
          </p:nvPr>
        </p:nvSpPr>
        <p:spPr/>
        <p:txBody>
          <a:bodyPr/>
          <a:lstStyle/>
          <a:p>
            <a:r>
              <a:rPr lang="en-US" dirty="0"/>
              <a:t>From </a:t>
            </a:r>
            <a:r>
              <a:rPr lang="en-US" u="sng" dirty="0">
                <a:hlinkClick r:id="rId2"/>
              </a:rPr>
              <a:t>MIMIC</a:t>
            </a:r>
            <a:r>
              <a:rPr lang="en-US" dirty="0"/>
              <a:t>: The ADMISSIONS table gives information regarding a patient’s admission to the hospital. Since each unique hospital visit for a patient is assigned a unique HADM_ID, the ADMISSIONS table can be considered as a definition table for HADM_ID. Information available includes timing information for admission and discharge, demographic information, the source of the admission, and so on.</a:t>
            </a:r>
          </a:p>
        </p:txBody>
      </p:sp>
    </p:spTree>
    <p:extLst>
      <p:ext uri="{BB962C8B-B14F-4D97-AF65-F5344CB8AC3E}">
        <p14:creationId xmlns:p14="http://schemas.microsoft.com/office/powerpoint/2010/main" val="385606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3B7-C854-4A13-9A96-9B942DACF65A}"/>
              </a:ext>
            </a:extLst>
          </p:cNvPr>
          <p:cNvSpPr>
            <a:spLocks noGrp="1"/>
          </p:cNvSpPr>
          <p:nvPr>
            <p:ph type="title"/>
          </p:nvPr>
        </p:nvSpPr>
        <p:spPr/>
        <p:txBody>
          <a:bodyPr/>
          <a:lstStyle/>
          <a:p>
            <a:r>
              <a:rPr lang="en-US" b="1" dirty="0"/>
              <a:t>ADMISSIONS.csv Exploration</a:t>
            </a:r>
            <a:endParaRPr lang="en-US" dirty="0"/>
          </a:p>
        </p:txBody>
      </p:sp>
      <p:pic>
        <p:nvPicPr>
          <p:cNvPr id="5" name="Content Placeholder 3">
            <a:extLst>
              <a:ext uri="{FF2B5EF4-FFF2-40B4-BE49-F238E27FC236}">
                <a16:creationId xmlns:a16="http://schemas.microsoft.com/office/drawing/2014/main" id="{ED174C44-F9DF-4746-8EFB-5D564E8C9C58}"/>
              </a:ext>
            </a:extLst>
          </p:cNvPr>
          <p:cNvPicPr>
            <a:picLocks noGrp="1" noChangeAspect="1"/>
          </p:cNvPicPr>
          <p:nvPr>
            <p:ph idx="1"/>
          </p:nvPr>
        </p:nvPicPr>
        <p:blipFill>
          <a:blip r:embed="rId2"/>
          <a:stretch>
            <a:fillRect/>
          </a:stretch>
        </p:blipFill>
        <p:spPr>
          <a:xfrm>
            <a:off x="7551985" y="1690688"/>
            <a:ext cx="3860057" cy="4351338"/>
          </a:xfrm>
          <a:prstGeom prst="rect">
            <a:avLst/>
          </a:prstGeom>
        </p:spPr>
      </p:pic>
      <p:pic>
        <p:nvPicPr>
          <p:cNvPr id="3" name="Content Placeholder 3">
            <a:extLst>
              <a:ext uri="{FF2B5EF4-FFF2-40B4-BE49-F238E27FC236}">
                <a16:creationId xmlns:a16="http://schemas.microsoft.com/office/drawing/2014/main" id="{5AC33ADA-D0E6-FD88-D6B8-11D97E51A03E}"/>
              </a:ext>
            </a:extLst>
          </p:cNvPr>
          <p:cNvPicPr>
            <a:picLocks noChangeAspect="1"/>
          </p:cNvPicPr>
          <p:nvPr/>
        </p:nvPicPr>
        <p:blipFill>
          <a:blip r:embed="rId3"/>
          <a:stretch>
            <a:fillRect/>
          </a:stretch>
        </p:blipFill>
        <p:spPr>
          <a:xfrm>
            <a:off x="838200" y="2130922"/>
            <a:ext cx="6238208" cy="1861251"/>
          </a:xfrm>
          <a:prstGeom prst="rect">
            <a:avLst/>
          </a:prstGeom>
        </p:spPr>
      </p:pic>
    </p:spTree>
    <p:extLst>
      <p:ext uri="{BB962C8B-B14F-4D97-AF65-F5344CB8AC3E}">
        <p14:creationId xmlns:p14="http://schemas.microsoft.com/office/powerpoint/2010/main" val="252218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0DD5-178E-4E38-B5B9-1D1FB2559787}"/>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F7AB538B-4BC0-45B4-8EA0-495B64E36B23}"/>
              </a:ext>
            </a:extLst>
          </p:cNvPr>
          <p:cNvSpPr>
            <a:spLocks noGrp="1"/>
          </p:cNvSpPr>
          <p:nvPr>
            <p:ph idx="1"/>
          </p:nvPr>
        </p:nvSpPr>
        <p:spPr/>
        <p:txBody>
          <a:bodyPr/>
          <a:lstStyle/>
          <a:p>
            <a:r>
              <a:rPr lang="en-US" dirty="0"/>
              <a:t>The first task is to figure out a way to calculate the LOS. LOS is defined as the time between admission and discharge from the hospital.</a:t>
            </a:r>
          </a:p>
        </p:txBody>
      </p:sp>
      <p:pic>
        <p:nvPicPr>
          <p:cNvPr id="4" name="Picture 3">
            <a:extLst>
              <a:ext uri="{FF2B5EF4-FFF2-40B4-BE49-F238E27FC236}">
                <a16:creationId xmlns:a16="http://schemas.microsoft.com/office/drawing/2014/main" id="{6D3E2327-9750-4E89-96C3-42D1D9FA9B60}"/>
              </a:ext>
            </a:extLst>
          </p:cNvPr>
          <p:cNvPicPr>
            <a:picLocks noChangeAspect="1"/>
          </p:cNvPicPr>
          <p:nvPr/>
        </p:nvPicPr>
        <p:blipFill>
          <a:blip r:embed="rId2"/>
          <a:stretch>
            <a:fillRect/>
          </a:stretch>
        </p:blipFill>
        <p:spPr>
          <a:xfrm>
            <a:off x="1254125" y="2921000"/>
            <a:ext cx="9683750" cy="2747963"/>
          </a:xfrm>
          <a:prstGeom prst="rect">
            <a:avLst/>
          </a:prstGeom>
        </p:spPr>
      </p:pic>
    </p:spTree>
    <p:extLst>
      <p:ext uri="{BB962C8B-B14F-4D97-AF65-F5344CB8AC3E}">
        <p14:creationId xmlns:p14="http://schemas.microsoft.com/office/powerpoint/2010/main" val="130874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E4F805-652D-4163-98DD-42591F7B3CCC}"/>
              </a:ext>
            </a:extLst>
          </p:cNvPr>
          <p:cNvPicPr>
            <a:picLocks noGrp="1" noChangeAspect="1"/>
          </p:cNvPicPr>
          <p:nvPr>
            <p:ph idx="1"/>
          </p:nvPr>
        </p:nvPicPr>
        <p:blipFill>
          <a:blip r:embed="rId2"/>
          <a:stretch>
            <a:fillRect/>
          </a:stretch>
        </p:blipFill>
        <p:spPr>
          <a:xfrm>
            <a:off x="1252009" y="553772"/>
            <a:ext cx="9315450" cy="2085975"/>
          </a:xfrm>
          <a:prstGeom prst="rect">
            <a:avLst/>
          </a:prstGeom>
        </p:spPr>
      </p:pic>
      <p:pic>
        <p:nvPicPr>
          <p:cNvPr id="5" name="Picture 4">
            <a:extLst>
              <a:ext uri="{FF2B5EF4-FFF2-40B4-BE49-F238E27FC236}">
                <a16:creationId xmlns:a16="http://schemas.microsoft.com/office/drawing/2014/main" id="{744CFAA7-BA62-4AC2-9B50-C675BEA6F941}"/>
              </a:ext>
            </a:extLst>
          </p:cNvPr>
          <p:cNvPicPr>
            <a:picLocks noChangeAspect="1"/>
          </p:cNvPicPr>
          <p:nvPr/>
        </p:nvPicPr>
        <p:blipFill>
          <a:blip r:embed="rId3"/>
          <a:stretch>
            <a:fillRect/>
          </a:stretch>
        </p:blipFill>
        <p:spPr>
          <a:xfrm>
            <a:off x="940858" y="2639747"/>
            <a:ext cx="5561541" cy="3686175"/>
          </a:xfrm>
          <a:prstGeom prst="rect">
            <a:avLst/>
          </a:prstGeom>
        </p:spPr>
      </p:pic>
      <p:pic>
        <p:nvPicPr>
          <p:cNvPr id="6" name="Picture 5">
            <a:extLst>
              <a:ext uri="{FF2B5EF4-FFF2-40B4-BE49-F238E27FC236}">
                <a16:creationId xmlns:a16="http://schemas.microsoft.com/office/drawing/2014/main" id="{45C88D51-6D2D-4F74-8B85-A96EE21599F5}"/>
              </a:ext>
            </a:extLst>
          </p:cNvPr>
          <p:cNvPicPr>
            <a:picLocks noChangeAspect="1"/>
          </p:cNvPicPr>
          <p:nvPr/>
        </p:nvPicPr>
        <p:blipFill>
          <a:blip r:embed="rId4"/>
          <a:stretch>
            <a:fillRect/>
          </a:stretch>
        </p:blipFill>
        <p:spPr>
          <a:xfrm>
            <a:off x="7350653" y="2996934"/>
            <a:ext cx="3552825" cy="2971800"/>
          </a:xfrm>
          <a:prstGeom prst="rect">
            <a:avLst/>
          </a:prstGeom>
        </p:spPr>
      </p:pic>
    </p:spTree>
    <p:extLst>
      <p:ext uri="{BB962C8B-B14F-4D97-AF65-F5344CB8AC3E}">
        <p14:creationId xmlns:p14="http://schemas.microsoft.com/office/powerpoint/2010/main" val="285448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5C13A13-A1FF-4D34-B5C3-A35C37B86B70}"/>
              </a:ext>
            </a:extLst>
          </p:cNvPr>
          <p:cNvPicPr>
            <a:picLocks noGrp="1" noChangeAspect="1"/>
          </p:cNvPicPr>
          <p:nvPr>
            <p:ph idx="1"/>
          </p:nvPr>
        </p:nvPicPr>
        <p:blipFill>
          <a:blip r:embed="rId2"/>
          <a:stretch>
            <a:fillRect/>
          </a:stretch>
        </p:blipFill>
        <p:spPr>
          <a:xfrm>
            <a:off x="838200" y="110067"/>
            <a:ext cx="10515600" cy="3537138"/>
          </a:xfrm>
          <a:prstGeom prst="rect">
            <a:avLst/>
          </a:prstGeom>
        </p:spPr>
      </p:pic>
      <p:pic>
        <p:nvPicPr>
          <p:cNvPr id="5" name="Picture 4">
            <a:extLst>
              <a:ext uri="{FF2B5EF4-FFF2-40B4-BE49-F238E27FC236}">
                <a16:creationId xmlns:a16="http://schemas.microsoft.com/office/drawing/2014/main" id="{D3C579A6-821C-48E7-A309-76C6E6A26711}"/>
              </a:ext>
            </a:extLst>
          </p:cNvPr>
          <p:cNvPicPr>
            <a:picLocks noChangeAspect="1"/>
          </p:cNvPicPr>
          <p:nvPr/>
        </p:nvPicPr>
        <p:blipFill>
          <a:blip r:embed="rId3"/>
          <a:stretch>
            <a:fillRect/>
          </a:stretch>
        </p:blipFill>
        <p:spPr>
          <a:xfrm>
            <a:off x="838200" y="3528483"/>
            <a:ext cx="9791700" cy="3219450"/>
          </a:xfrm>
          <a:prstGeom prst="rect">
            <a:avLst/>
          </a:prstGeom>
        </p:spPr>
      </p:pic>
    </p:spTree>
    <p:extLst>
      <p:ext uri="{BB962C8B-B14F-4D97-AF65-F5344CB8AC3E}">
        <p14:creationId xmlns:p14="http://schemas.microsoft.com/office/powerpoint/2010/main" val="149083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DA75CB-46AD-49B2-B342-03BD20CDE5C7}"/>
              </a:ext>
            </a:extLst>
          </p:cNvPr>
          <p:cNvPicPr>
            <a:picLocks noGrp="1" noChangeAspect="1"/>
          </p:cNvPicPr>
          <p:nvPr>
            <p:ph idx="1"/>
          </p:nvPr>
        </p:nvPicPr>
        <p:blipFill>
          <a:blip r:embed="rId2"/>
          <a:stretch>
            <a:fillRect/>
          </a:stretch>
        </p:blipFill>
        <p:spPr>
          <a:xfrm>
            <a:off x="1063625" y="493448"/>
            <a:ext cx="3257550" cy="885825"/>
          </a:xfrm>
          <a:prstGeom prst="rect">
            <a:avLst/>
          </a:prstGeom>
        </p:spPr>
      </p:pic>
      <p:pic>
        <p:nvPicPr>
          <p:cNvPr id="5" name="Picture 4">
            <a:extLst>
              <a:ext uri="{FF2B5EF4-FFF2-40B4-BE49-F238E27FC236}">
                <a16:creationId xmlns:a16="http://schemas.microsoft.com/office/drawing/2014/main" id="{553E8BD5-7A3B-41CB-A3F5-5A7FB28E35CD}"/>
              </a:ext>
            </a:extLst>
          </p:cNvPr>
          <p:cNvPicPr>
            <a:picLocks noChangeAspect="1"/>
          </p:cNvPicPr>
          <p:nvPr/>
        </p:nvPicPr>
        <p:blipFill>
          <a:blip r:embed="rId3"/>
          <a:stretch>
            <a:fillRect/>
          </a:stretch>
        </p:blipFill>
        <p:spPr>
          <a:xfrm>
            <a:off x="1063625" y="1693333"/>
            <a:ext cx="9353550" cy="4939242"/>
          </a:xfrm>
          <a:prstGeom prst="rect">
            <a:avLst/>
          </a:prstGeom>
        </p:spPr>
      </p:pic>
    </p:spTree>
    <p:extLst>
      <p:ext uri="{BB962C8B-B14F-4D97-AF65-F5344CB8AC3E}">
        <p14:creationId xmlns:p14="http://schemas.microsoft.com/office/powerpoint/2010/main" val="1396577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82BD-1B2F-491E-BEA8-6E62CABBD1A7}"/>
              </a:ext>
            </a:extLst>
          </p:cNvPr>
          <p:cNvSpPr>
            <a:spLocks noGrp="1"/>
          </p:cNvSpPr>
          <p:nvPr>
            <p:ph type="title"/>
          </p:nvPr>
        </p:nvSpPr>
        <p:spPr/>
        <p:txBody>
          <a:bodyPr/>
          <a:lstStyle/>
          <a:p>
            <a:r>
              <a:rPr lang="en-US" dirty="0"/>
              <a:t>Deathtime</a:t>
            </a:r>
          </a:p>
        </p:txBody>
      </p:sp>
      <p:pic>
        <p:nvPicPr>
          <p:cNvPr id="4" name="Content Placeholder 3">
            <a:extLst>
              <a:ext uri="{FF2B5EF4-FFF2-40B4-BE49-F238E27FC236}">
                <a16:creationId xmlns:a16="http://schemas.microsoft.com/office/drawing/2014/main" id="{226FC945-7F7E-4F5A-B204-EC3F6DCFB3CF}"/>
              </a:ext>
            </a:extLst>
          </p:cNvPr>
          <p:cNvPicPr>
            <a:picLocks noGrp="1" noChangeAspect="1"/>
          </p:cNvPicPr>
          <p:nvPr>
            <p:ph idx="1"/>
          </p:nvPr>
        </p:nvPicPr>
        <p:blipFill>
          <a:blip r:embed="rId2"/>
          <a:stretch>
            <a:fillRect/>
          </a:stretch>
        </p:blipFill>
        <p:spPr>
          <a:xfrm>
            <a:off x="838200" y="1514615"/>
            <a:ext cx="9763125" cy="1371600"/>
          </a:xfrm>
          <a:prstGeom prst="rect">
            <a:avLst/>
          </a:prstGeom>
        </p:spPr>
      </p:pic>
      <p:pic>
        <p:nvPicPr>
          <p:cNvPr id="5" name="Picture 4">
            <a:extLst>
              <a:ext uri="{FF2B5EF4-FFF2-40B4-BE49-F238E27FC236}">
                <a16:creationId xmlns:a16="http://schemas.microsoft.com/office/drawing/2014/main" id="{216AB065-45BC-4CDC-9E8A-8B58DE3E690E}"/>
              </a:ext>
            </a:extLst>
          </p:cNvPr>
          <p:cNvPicPr>
            <a:picLocks noChangeAspect="1"/>
          </p:cNvPicPr>
          <p:nvPr/>
        </p:nvPicPr>
        <p:blipFill>
          <a:blip r:embed="rId3"/>
          <a:stretch>
            <a:fillRect/>
          </a:stretch>
        </p:blipFill>
        <p:spPr>
          <a:xfrm>
            <a:off x="612488" y="3228495"/>
            <a:ext cx="6772275" cy="3181350"/>
          </a:xfrm>
          <a:prstGeom prst="rect">
            <a:avLst/>
          </a:prstGeom>
        </p:spPr>
      </p:pic>
    </p:spTree>
    <p:extLst>
      <p:ext uri="{BB962C8B-B14F-4D97-AF65-F5344CB8AC3E}">
        <p14:creationId xmlns:p14="http://schemas.microsoft.com/office/powerpoint/2010/main" val="306223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C240BE-1236-442E-B98D-17A58D6FBB3B}"/>
              </a:ext>
            </a:extLst>
          </p:cNvPr>
          <p:cNvPicPr>
            <a:picLocks noGrp="1" noChangeAspect="1"/>
          </p:cNvPicPr>
          <p:nvPr>
            <p:ph idx="1"/>
          </p:nvPr>
        </p:nvPicPr>
        <p:blipFill>
          <a:blip r:embed="rId2"/>
          <a:stretch>
            <a:fillRect/>
          </a:stretch>
        </p:blipFill>
        <p:spPr>
          <a:xfrm>
            <a:off x="5961551" y="1024646"/>
            <a:ext cx="5957885" cy="4351338"/>
          </a:xfrm>
          <a:prstGeom prst="rect">
            <a:avLst/>
          </a:prstGeom>
        </p:spPr>
      </p:pic>
      <p:pic>
        <p:nvPicPr>
          <p:cNvPr id="2" name="Content Placeholder 3">
            <a:extLst>
              <a:ext uri="{FF2B5EF4-FFF2-40B4-BE49-F238E27FC236}">
                <a16:creationId xmlns:a16="http://schemas.microsoft.com/office/drawing/2014/main" id="{9A7C8CDB-8A6B-F325-89EE-6B10CC0D017D}"/>
              </a:ext>
            </a:extLst>
          </p:cNvPr>
          <p:cNvPicPr>
            <a:picLocks noChangeAspect="1"/>
          </p:cNvPicPr>
          <p:nvPr/>
        </p:nvPicPr>
        <p:blipFill>
          <a:blip r:embed="rId3"/>
          <a:stretch>
            <a:fillRect/>
          </a:stretch>
        </p:blipFill>
        <p:spPr>
          <a:xfrm>
            <a:off x="228037" y="1728545"/>
            <a:ext cx="5357374" cy="2752725"/>
          </a:xfrm>
          <a:prstGeom prst="rect">
            <a:avLst/>
          </a:prstGeom>
        </p:spPr>
      </p:pic>
    </p:spTree>
    <p:extLst>
      <p:ext uri="{BB962C8B-B14F-4D97-AF65-F5344CB8AC3E}">
        <p14:creationId xmlns:p14="http://schemas.microsoft.com/office/powerpoint/2010/main" val="41161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B8A8-FAC3-4C1C-BAE2-2F96249495EC}"/>
              </a:ext>
            </a:extLst>
          </p:cNvPr>
          <p:cNvSpPr>
            <a:spLocks noGrp="1"/>
          </p:cNvSpPr>
          <p:nvPr>
            <p:ph type="title"/>
          </p:nvPr>
        </p:nvSpPr>
        <p:spPr/>
        <p:txBody>
          <a:bodyPr/>
          <a:lstStyle/>
          <a:p>
            <a:r>
              <a:rPr lang="en-US" dirty="0"/>
              <a:t>Ethnicity</a:t>
            </a:r>
          </a:p>
        </p:txBody>
      </p:sp>
      <p:pic>
        <p:nvPicPr>
          <p:cNvPr id="4" name="Content Placeholder 3">
            <a:extLst>
              <a:ext uri="{FF2B5EF4-FFF2-40B4-BE49-F238E27FC236}">
                <a16:creationId xmlns:a16="http://schemas.microsoft.com/office/drawing/2014/main" id="{5022F6D9-5642-4B31-A9CE-91E2CC15AF28}"/>
              </a:ext>
            </a:extLst>
          </p:cNvPr>
          <p:cNvPicPr>
            <a:picLocks noGrp="1" noChangeAspect="1"/>
          </p:cNvPicPr>
          <p:nvPr>
            <p:ph idx="1"/>
          </p:nvPr>
        </p:nvPicPr>
        <p:blipFill>
          <a:blip r:embed="rId2"/>
          <a:stretch>
            <a:fillRect/>
          </a:stretch>
        </p:blipFill>
        <p:spPr>
          <a:xfrm>
            <a:off x="1874018" y="1690688"/>
            <a:ext cx="7991475" cy="3905250"/>
          </a:xfrm>
          <a:prstGeom prst="rect">
            <a:avLst/>
          </a:prstGeom>
        </p:spPr>
      </p:pic>
    </p:spTree>
    <p:extLst>
      <p:ext uri="{BB962C8B-B14F-4D97-AF65-F5344CB8AC3E}">
        <p14:creationId xmlns:p14="http://schemas.microsoft.com/office/powerpoint/2010/main" val="13849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209AD9-F624-475A-A0A5-9FC715CB2601}"/>
              </a:ext>
            </a:extLst>
          </p:cNvPr>
          <p:cNvPicPr>
            <a:picLocks noGrp="1" noChangeAspect="1"/>
          </p:cNvPicPr>
          <p:nvPr>
            <p:ph idx="1"/>
          </p:nvPr>
        </p:nvPicPr>
        <p:blipFill>
          <a:blip r:embed="rId2"/>
          <a:stretch>
            <a:fillRect/>
          </a:stretch>
        </p:blipFill>
        <p:spPr>
          <a:xfrm>
            <a:off x="640237" y="1027906"/>
            <a:ext cx="10515600" cy="2045696"/>
          </a:xfrm>
          <a:prstGeom prst="rect">
            <a:avLst/>
          </a:prstGeom>
        </p:spPr>
      </p:pic>
      <p:pic>
        <p:nvPicPr>
          <p:cNvPr id="5" name="Picture 4">
            <a:extLst>
              <a:ext uri="{FF2B5EF4-FFF2-40B4-BE49-F238E27FC236}">
                <a16:creationId xmlns:a16="http://schemas.microsoft.com/office/drawing/2014/main" id="{3916F480-122B-4BAF-985A-0CD2BF6BE1AB}"/>
              </a:ext>
            </a:extLst>
          </p:cNvPr>
          <p:cNvPicPr>
            <a:picLocks noChangeAspect="1"/>
          </p:cNvPicPr>
          <p:nvPr/>
        </p:nvPicPr>
        <p:blipFill>
          <a:blip r:embed="rId3"/>
          <a:stretch>
            <a:fillRect/>
          </a:stretch>
        </p:blipFill>
        <p:spPr>
          <a:xfrm>
            <a:off x="3369984" y="3958374"/>
            <a:ext cx="3981450" cy="1543050"/>
          </a:xfrm>
          <a:prstGeom prst="rect">
            <a:avLst/>
          </a:prstGeom>
        </p:spPr>
      </p:pic>
    </p:spTree>
    <p:extLst>
      <p:ext uri="{BB962C8B-B14F-4D97-AF65-F5344CB8AC3E}">
        <p14:creationId xmlns:p14="http://schemas.microsoft.com/office/powerpoint/2010/main" val="135289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669A-7A6F-4774-8279-034408DFF351}"/>
              </a:ext>
            </a:extLst>
          </p:cNvPr>
          <p:cNvSpPr>
            <a:spLocks noGrp="1"/>
          </p:cNvSpPr>
          <p:nvPr>
            <p:ph type="title"/>
          </p:nvPr>
        </p:nvSpPr>
        <p:spPr/>
        <p:txBody>
          <a:bodyPr/>
          <a:lstStyle/>
          <a:p>
            <a:r>
              <a:rPr lang="en-US" dirty="0"/>
              <a:t>Predicting hospital length-of-stay at time of admission</a:t>
            </a:r>
          </a:p>
        </p:txBody>
      </p:sp>
      <p:sp>
        <p:nvSpPr>
          <p:cNvPr id="3" name="Content Placeholder 2">
            <a:extLst>
              <a:ext uri="{FF2B5EF4-FFF2-40B4-BE49-F238E27FC236}">
                <a16:creationId xmlns:a16="http://schemas.microsoft.com/office/drawing/2014/main" id="{BE5193F6-25B4-486E-9E27-FC649AC4ED0B}"/>
              </a:ext>
            </a:extLst>
          </p:cNvPr>
          <p:cNvSpPr>
            <a:spLocks noGrp="1"/>
          </p:cNvSpPr>
          <p:nvPr>
            <p:ph idx="1"/>
          </p:nvPr>
        </p:nvSpPr>
        <p:spPr/>
        <p:txBody>
          <a:bodyPr/>
          <a:lstStyle/>
          <a:p>
            <a:r>
              <a:rPr lang="en-US" dirty="0">
                <a:hlinkClick r:id="rId2"/>
              </a:rPr>
              <a:t>https://towardsdatascience.com/predicting-hospital-length-of-stay-at-time-of-admission-55dfdfe69598</a:t>
            </a:r>
            <a:endParaRPr lang="en-US" dirty="0"/>
          </a:p>
          <a:p>
            <a:r>
              <a:rPr lang="en-US" dirty="0">
                <a:hlinkClick r:id="rId3"/>
              </a:rPr>
              <a:t>https://github.com/daniel-codes/hospital-los-predictor</a:t>
            </a:r>
            <a:endParaRPr lang="en-US" dirty="0"/>
          </a:p>
          <a:p>
            <a:r>
              <a:rPr lang="en-US" dirty="0">
                <a:hlinkClick r:id="rId4"/>
              </a:rPr>
              <a:t>https://github.com/daniel-codes/hospital-los-predictor/blob/master/hospital_los_prediction.ipynb</a:t>
            </a:r>
            <a:endParaRPr lang="en-US" dirty="0"/>
          </a:p>
        </p:txBody>
      </p:sp>
      <p:pic>
        <p:nvPicPr>
          <p:cNvPr id="5" name="Picture 4">
            <a:extLst>
              <a:ext uri="{FF2B5EF4-FFF2-40B4-BE49-F238E27FC236}">
                <a16:creationId xmlns:a16="http://schemas.microsoft.com/office/drawing/2014/main" id="{69E116A5-ADE7-43A5-BC76-C627003C704F}"/>
              </a:ext>
            </a:extLst>
          </p:cNvPr>
          <p:cNvPicPr>
            <a:picLocks noChangeAspect="1"/>
          </p:cNvPicPr>
          <p:nvPr/>
        </p:nvPicPr>
        <p:blipFill>
          <a:blip r:embed="rId5"/>
          <a:stretch>
            <a:fillRect/>
          </a:stretch>
        </p:blipFill>
        <p:spPr>
          <a:xfrm>
            <a:off x="4656841" y="4637988"/>
            <a:ext cx="5753616" cy="1673912"/>
          </a:xfrm>
          <a:prstGeom prst="rect">
            <a:avLst/>
          </a:prstGeom>
        </p:spPr>
      </p:pic>
    </p:spTree>
    <p:extLst>
      <p:ext uri="{BB962C8B-B14F-4D97-AF65-F5344CB8AC3E}">
        <p14:creationId xmlns:p14="http://schemas.microsoft.com/office/powerpoint/2010/main" val="400026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5A31BC-0472-41B9-B5A4-B0248EDADCC4}"/>
              </a:ext>
            </a:extLst>
          </p:cNvPr>
          <p:cNvPicPr>
            <a:picLocks noGrp="1" noChangeAspect="1"/>
          </p:cNvPicPr>
          <p:nvPr>
            <p:ph idx="1"/>
          </p:nvPr>
        </p:nvPicPr>
        <p:blipFill>
          <a:blip r:embed="rId2"/>
          <a:stretch>
            <a:fillRect/>
          </a:stretch>
        </p:blipFill>
        <p:spPr>
          <a:xfrm>
            <a:off x="535375" y="1190787"/>
            <a:ext cx="5906194" cy="4351338"/>
          </a:xfrm>
          <a:prstGeom prst="rect">
            <a:avLst/>
          </a:prstGeom>
        </p:spPr>
      </p:pic>
      <p:pic>
        <p:nvPicPr>
          <p:cNvPr id="3" name="Content Placeholder 3">
            <a:extLst>
              <a:ext uri="{FF2B5EF4-FFF2-40B4-BE49-F238E27FC236}">
                <a16:creationId xmlns:a16="http://schemas.microsoft.com/office/drawing/2014/main" id="{93E34FB0-1748-6BDD-C739-F64B7F14F76B}"/>
              </a:ext>
            </a:extLst>
          </p:cNvPr>
          <p:cNvPicPr>
            <a:picLocks noChangeAspect="1"/>
          </p:cNvPicPr>
          <p:nvPr/>
        </p:nvPicPr>
        <p:blipFill>
          <a:blip r:embed="rId3"/>
          <a:stretch>
            <a:fillRect/>
          </a:stretch>
        </p:blipFill>
        <p:spPr>
          <a:xfrm>
            <a:off x="6872561" y="1484844"/>
            <a:ext cx="5241630" cy="4124325"/>
          </a:xfrm>
          <a:prstGeom prst="rect">
            <a:avLst/>
          </a:prstGeom>
        </p:spPr>
      </p:pic>
    </p:spTree>
    <p:extLst>
      <p:ext uri="{BB962C8B-B14F-4D97-AF65-F5344CB8AC3E}">
        <p14:creationId xmlns:p14="http://schemas.microsoft.com/office/powerpoint/2010/main" val="3895272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67F1-F2E1-4555-BD19-6361714D67EF}"/>
              </a:ext>
            </a:extLst>
          </p:cNvPr>
          <p:cNvSpPr>
            <a:spLocks noGrp="1"/>
          </p:cNvSpPr>
          <p:nvPr>
            <p:ph type="title"/>
          </p:nvPr>
        </p:nvSpPr>
        <p:spPr/>
        <p:txBody>
          <a:bodyPr/>
          <a:lstStyle/>
          <a:p>
            <a:r>
              <a:rPr lang="en-US" dirty="0"/>
              <a:t>Religion</a:t>
            </a:r>
          </a:p>
        </p:txBody>
      </p:sp>
      <p:pic>
        <p:nvPicPr>
          <p:cNvPr id="4" name="Content Placeholder 3">
            <a:extLst>
              <a:ext uri="{FF2B5EF4-FFF2-40B4-BE49-F238E27FC236}">
                <a16:creationId xmlns:a16="http://schemas.microsoft.com/office/drawing/2014/main" id="{C3B786D9-19A4-46A6-8623-5D1CF5B1BE9E}"/>
              </a:ext>
            </a:extLst>
          </p:cNvPr>
          <p:cNvPicPr>
            <a:picLocks noGrp="1" noChangeAspect="1"/>
          </p:cNvPicPr>
          <p:nvPr>
            <p:ph idx="1"/>
          </p:nvPr>
        </p:nvPicPr>
        <p:blipFill>
          <a:blip r:embed="rId2"/>
          <a:stretch>
            <a:fillRect/>
          </a:stretch>
        </p:blipFill>
        <p:spPr>
          <a:xfrm>
            <a:off x="606949" y="1585087"/>
            <a:ext cx="4171950" cy="4229100"/>
          </a:xfrm>
          <a:prstGeom prst="rect">
            <a:avLst/>
          </a:prstGeom>
        </p:spPr>
      </p:pic>
      <p:pic>
        <p:nvPicPr>
          <p:cNvPr id="5" name="Picture 4">
            <a:extLst>
              <a:ext uri="{FF2B5EF4-FFF2-40B4-BE49-F238E27FC236}">
                <a16:creationId xmlns:a16="http://schemas.microsoft.com/office/drawing/2014/main" id="{EB67ABFA-652B-4F2A-893C-03290ACB22E3}"/>
              </a:ext>
            </a:extLst>
          </p:cNvPr>
          <p:cNvPicPr>
            <a:picLocks noChangeAspect="1"/>
          </p:cNvPicPr>
          <p:nvPr/>
        </p:nvPicPr>
        <p:blipFill>
          <a:blip r:embed="rId3"/>
          <a:stretch>
            <a:fillRect/>
          </a:stretch>
        </p:blipFill>
        <p:spPr>
          <a:xfrm>
            <a:off x="5778139" y="1106225"/>
            <a:ext cx="5260451" cy="5005387"/>
          </a:xfrm>
          <a:prstGeom prst="rect">
            <a:avLst/>
          </a:prstGeom>
        </p:spPr>
      </p:pic>
    </p:spTree>
    <p:extLst>
      <p:ext uri="{BB962C8B-B14F-4D97-AF65-F5344CB8AC3E}">
        <p14:creationId xmlns:p14="http://schemas.microsoft.com/office/powerpoint/2010/main" val="1985249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0664D9-6C7E-4F86-957D-FE10E9DDC233}"/>
              </a:ext>
            </a:extLst>
          </p:cNvPr>
          <p:cNvPicPr>
            <a:picLocks noGrp="1" noChangeAspect="1"/>
          </p:cNvPicPr>
          <p:nvPr>
            <p:ph idx="1"/>
          </p:nvPr>
        </p:nvPicPr>
        <p:blipFill>
          <a:blip r:embed="rId2"/>
          <a:stretch>
            <a:fillRect/>
          </a:stretch>
        </p:blipFill>
        <p:spPr>
          <a:xfrm>
            <a:off x="505735" y="327825"/>
            <a:ext cx="10515600" cy="4210050"/>
          </a:xfrm>
          <a:prstGeom prst="rect">
            <a:avLst/>
          </a:prstGeom>
        </p:spPr>
      </p:pic>
      <p:pic>
        <p:nvPicPr>
          <p:cNvPr id="3" name="Content Placeholder 3">
            <a:extLst>
              <a:ext uri="{FF2B5EF4-FFF2-40B4-BE49-F238E27FC236}">
                <a16:creationId xmlns:a16="http://schemas.microsoft.com/office/drawing/2014/main" id="{30A0E376-DBA3-A7D0-C17B-2E47BD2BB4B0}"/>
              </a:ext>
            </a:extLst>
          </p:cNvPr>
          <p:cNvPicPr>
            <a:picLocks noChangeAspect="1"/>
          </p:cNvPicPr>
          <p:nvPr/>
        </p:nvPicPr>
        <p:blipFill>
          <a:blip r:embed="rId3"/>
          <a:stretch>
            <a:fillRect/>
          </a:stretch>
        </p:blipFill>
        <p:spPr>
          <a:xfrm>
            <a:off x="6049340" y="2882980"/>
            <a:ext cx="5311806" cy="3901207"/>
          </a:xfrm>
          <a:prstGeom prst="rect">
            <a:avLst/>
          </a:prstGeom>
        </p:spPr>
      </p:pic>
    </p:spTree>
    <p:extLst>
      <p:ext uri="{BB962C8B-B14F-4D97-AF65-F5344CB8AC3E}">
        <p14:creationId xmlns:p14="http://schemas.microsoft.com/office/powerpoint/2010/main" val="38470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2B88-78E9-4F76-A14B-BF4C377EB250}"/>
              </a:ext>
            </a:extLst>
          </p:cNvPr>
          <p:cNvSpPr>
            <a:spLocks noGrp="1"/>
          </p:cNvSpPr>
          <p:nvPr>
            <p:ph type="title"/>
          </p:nvPr>
        </p:nvSpPr>
        <p:spPr/>
        <p:txBody>
          <a:bodyPr/>
          <a:lstStyle/>
          <a:p>
            <a:r>
              <a:rPr lang="en-US" dirty="0"/>
              <a:t>Admission type</a:t>
            </a:r>
          </a:p>
        </p:txBody>
      </p:sp>
      <p:pic>
        <p:nvPicPr>
          <p:cNvPr id="4" name="Content Placeholder 3">
            <a:extLst>
              <a:ext uri="{FF2B5EF4-FFF2-40B4-BE49-F238E27FC236}">
                <a16:creationId xmlns:a16="http://schemas.microsoft.com/office/drawing/2014/main" id="{40829E92-AEFB-4BA5-8948-73C910032761}"/>
              </a:ext>
            </a:extLst>
          </p:cNvPr>
          <p:cNvPicPr>
            <a:picLocks noGrp="1" noChangeAspect="1"/>
          </p:cNvPicPr>
          <p:nvPr>
            <p:ph idx="1"/>
          </p:nvPr>
        </p:nvPicPr>
        <p:blipFill>
          <a:blip r:embed="rId2"/>
          <a:stretch>
            <a:fillRect/>
          </a:stretch>
        </p:blipFill>
        <p:spPr>
          <a:xfrm>
            <a:off x="1000125" y="1690688"/>
            <a:ext cx="5095875" cy="2047875"/>
          </a:xfrm>
          <a:prstGeom prst="rect">
            <a:avLst/>
          </a:prstGeom>
        </p:spPr>
      </p:pic>
      <p:pic>
        <p:nvPicPr>
          <p:cNvPr id="5" name="Picture 4">
            <a:extLst>
              <a:ext uri="{FF2B5EF4-FFF2-40B4-BE49-F238E27FC236}">
                <a16:creationId xmlns:a16="http://schemas.microsoft.com/office/drawing/2014/main" id="{EBB76890-6FB6-4209-AD97-E4E03981EECC}"/>
              </a:ext>
            </a:extLst>
          </p:cNvPr>
          <p:cNvPicPr>
            <a:picLocks noChangeAspect="1"/>
          </p:cNvPicPr>
          <p:nvPr/>
        </p:nvPicPr>
        <p:blipFill>
          <a:blip r:embed="rId3"/>
          <a:stretch>
            <a:fillRect/>
          </a:stretch>
        </p:blipFill>
        <p:spPr>
          <a:xfrm>
            <a:off x="4449452" y="2526384"/>
            <a:ext cx="6088094" cy="3434794"/>
          </a:xfrm>
          <a:prstGeom prst="rect">
            <a:avLst/>
          </a:prstGeom>
        </p:spPr>
      </p:pic>
    </p:spTree>
    <p:extLst>
      <p:ext uri="{BB962C8B-B14F-4D97-AF65-F5344CB8AC3E}">
        <p14:creationId xmlns:p14="http://schemas.microsoft.com/office/powerpoint/2010/main" val="3264734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EDED-D99F-41FB-A8AD-4EC85D0151C9}"/>
              </a:ext>
            </a:extLst>
          </p:cNvPr>
          <p:cNvSpPr>
            <a:spLocks noGrp="1"/>
          </p:cNvSpPr>
          <p:nvPr>
            <p:ph type="title"/>
          </p:nvPr>
        </p:nvSpPr>
        <p:spPr/>
        <p:txBody>
          <a:bodyPr/>
          <a:lstStyle/>
          <a:p>
            <a:r>
              <a:rPr lang="en-US" dirty="0"/>
              <a:t>Insurance</a:t>
            </a:r>
          </a:p>
        </p:txBody>
      </p:sp>
      <p:pic>
        <p:nvPicPr>
          <p:cNvPr id="4" name="Content Placeholder 3">
            <a:extLst>
              <a:ext uri="{FF2B5EF4-FFF2-40B4-BE49-F238E27FC236}">
                <a16:creationId xmlns:a16="http://schemas.microsoft.com/office/drawing/2014/main" id="{1054EE99-B261-41CD-A5CE-23DB6E63FF75}"/>
              </a:ext>
            </a:extLst>
          </p:cNvPr>
          <p:cNvPicPr>
            <a:picLocks noGrp="1" noChangeAspect="1"/>
          </p:cNvPicPr>
          <p:nvPr>
            <p:ph idx="1"/>
          </p:nvPr>
        </p:nvPicPr>
        <p:blipFill>
          <a:blip r:embed="rId2"/>
          <a:stretch>
            <a:fillRect/>
          </a:stretch>
        </p:blipFill>
        <p:spPr>
          <a:xfrm>
            <a:off x="838200" y="1370177"/>
            <a:ext cx="4505325" cy="2266950"/>
          </a:xfrm>
          <a:prstGeom prst="rect">
            <a:avLst/>
          </a:prstGeom>
        </p:spPr>
      </p:pic>
      <p:pic>
        <p:nvPicPr>
          <p:cNvPr id="5" name="Picture 4">
            <a:extLst>
              <a:ext uri="{FF2B5EF4-FFF2-40B4-BE49-F238E27FC236}">
                <a16:creationId xmlns:a16="http://schemas.microsoft.com/office/drawing/2014/main" id="{356FAA11-B4DC-4201-A3B9-653CC2D17B3D}"/>
              </a:ext>
            </a:extLst>
          </p:cNvPr>
          <p:cNvPicPr>
            <a:picLocks noChangeAspect="1"/>
          </p:cNvPicPr>
          <p:nvPr/>
        </p:nvPicPr>
        <p:blipFill>
          <a:blip r:embed="rId3"/>
          <a:stretch>
            <a:fillRect/>
          </a:stretch>
        </p:blipFill>
        <p:spPr>
          <a:xfrm>
            <a:off x="4355182" y="2205871"/>
            <a:ext cx="6894725" cy="4085341"/>
          </a:xfrm>
          <a:prstGeom prst="rect">
            <a:avLst/>
          </a:prstGeom>
        </p:spPr>
      </p:pic>
    </p:spTree>
    <p:extLst>
      <p:ext uri="{BB962C8B-B14F-4D97-AF65-F5344CB8AC3E}">
        <p14:creationId xmlns:p14="http://schemas.microsoft.com/office/powerpoint/2010/main" val="207325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C783-7429-42DB-8F44-7805DE580BA3}"/>
              </a:ext>
            </a:extLst>
          </p:cNvPr>
          <p:cNvSpPr>
            <a:spLocks noGrp="1"/>
          </p:cNvSpPr>
          <p:nvPr>
            <p:ph type="title"/>
          </p:nvPr>
        </p:nvSpPr>
        <p:spPr/>
        <p:txBody>
          <a:bodyPr/>
          <a:lstStyle/>
          <a:p>
            <a:r>
              <a:rPr lang="en-US" dirty="0"/>
              <a:t>Marital Status</a:t>
            </a:r>
          </a:p>
        </p:txBody>
      </p:sp>
      <p:pic>
        <p:nvPicPr>
          <p:cNvPr id="5" name="Content Placeholder 4">
            <a:extLst>
              <a:ext uri="{FF2B5EF4-FFF2-40B4-BE49-F238E27FC236}">
                <a16:creationId xmlns:a16="http://schemas.microsoft.com/office/drawing/2014/main" id="{BEFEBD43-29D4-44D8-9E2C-29B95644FFC2}"/>
              </a:ext>
            </a:extLst>
          </p:cNvPr>
          <p:cNvPicPr>
            <a:picLocks noGrp="1" noChangeAspect="1"/>
          </p:cNvPicPr>
          <p:nvPr>
            <p:ph idx="1"/>
          </p:nvPr>
        </p:nvPicPr>
        <p:blipFill>
          <a:blip r:embed="rId2"/>
          <a:stretch>
            <a:fillRect/>
          </a:stretch>
        </p:blipFill>
        <p:spPr>
          <a:xfrm>
            <a:off x="838200" y="1605070"/>
            <a:ext cx="3922336" cy="2514444"/>
          </a:xfrm>
          <a:prstGeom prst="rect">
            <a:avLst/>
          </a:prstGeom>
        </p:spPr>
      </p:pic>
      <p:pic>
        <p:nvPicPr>
          <p:cNvPr id="6" name="Picture 5">
            <a:extLst>
              <a:ext uri="{FF2B5EF4-FFF2-40B4-BE49-F238E27FC236}">
                <a16:creationId xmlns:a16="http://schemas.microsoft.com/office/drawing/2014/main" id="{713D7460-B5E5-4088-891A-366799621411}"/>
              </a:ext>
            </a:extLst>
          </p:cNvPr>
          <p:cNvPicPr>
            <a:picLocks noChangeAspect="1"/>
          </p:cNvPicPr>
          <p:nvPr/>
        </p:nvPicPr>
        <p:blipFill>
          <a:blip r:embed="rId3"/>
          <a:stretch>
            <a:fillRect/>
          </a:stretch>
        </p:blipFill>
        <p:spPr>
          <a:xfrm>
            <a:off x="5789083" y="210630"/>
            <a:ext cx="5980572" cy="3908884"/>
          </a:xfrm>
          <a:prstGeom prst="rect">
            <a:avLst/>
          </a:prstGeom>
        </p:spPr>
      </p:pic>
      <p:pic>
        <p:nvPicPr>
          <p:cNvPr id="3" name="Content Placeholder 3">
            <a:extLst>
              <a:ext uri="{FF2B5EF4-FFF2-40B4-BE49-F238E27FC236}">
                <a16:creationId xmlns:a16="http://schemas.microsoft.com/office/drawing/2014/main" id="{778BF7C4-7A72-9E29-8D57-194EAB57220D}"/>
              </a:ext>
            </a:extLst>
          </p:cNvPr>
          <p:cNvPicPr>
            <a:picLocks noChangeAspect="1"/>
          </p:cNvPicPr>
          <p:nvPr/>
        </p:nvPicPr>
        <p:blipFill>
          <a:blip r:embed="rId4"/>
          <a:stretch>
            <a:fillRect/>
          </a:stretch>
        </p:blipFill>
        <p:spPr>
          <a:xfrm>
            <a:off x="2441450" y="4274009"/>
            <a:ext cx="7122725" cy="2367934"/>
          </a:xfrm>
          <a:prstGeom prst="rect">
            <a:avLst/>
          </a:prstGeom>
        </p:spPr>
      </p:pic>
    </p:spTree>
    <p:extLst>
      <p:ext uri="{BB962C8B-B14F-4D97-AF65-F5344CB8AC3E}">
        <p14:creationId xmlns:p14="http://schemas.microsoft.com/office/powerpoint/2010/main" val="182315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4DAD-AB0E-44B4-85FE-739955C5BAF0}"/>
              </a:ext>
            </a:extLst>
          </p:cNvPr>
          <p:cNvSpPr>
            <a:spLocks noGrp="1"/>
          </p:cNvSpPr>
          <p:nvPr>
            <p:ph type="title"/>
          </p:nvPr>
        </p:nvSpPr>
        <p:spPr/>
        <p:txBody>
          <a:bodyPr/>
          <a:lstStyle/>
          <a:p>
            <a:r>
              <a:rPr lang="en-US" b="1" dirty="0"/>
              <a:t>DIAGNOSES_ICD.csv Exploration</a:t>
            </a:r>
            <a:endParaRPr lang="en-US" dirty="0"/>
          </a:p>
        </p:txBody>
      </p:sp>
      <p:sp>
        <p:nvSpPr>
          <p:cNvPr id="3" name="Content Placeholder 2">
            <a:extLst>
              <a:ext uri="{FF2B5EF4-FFF2-40B4-BE49-F238E27FC236}">
                <a16:creationId xmlns:a16="http://schemas.microsoft.com/office/drawing/2014/main" id="{A63553ED-EF74-4AF8-BAEF-0E257139EBD2}"/>
              </a:ext>
            </a:extLst>
          </p:cNvPr>
          <p:cNvSpPr>
            <a:spLocks noGrp="1"/>
          </p:cNvSpPr>
          <p:nvPr>
            <p:ph idx="1"/>
          </p:nvPr>
        </p:nvSpPr>
        <p:spPr/>
        <p:txBody>
          <a:bodyPr/>
          <a:lstStyle/>
          <a:p>
            <a:r>
              <a:rPr lang="en-US" dirty="0"/>
              <a:t>This section explore the ICUSTAYS.csv table of the MIMIC-III dataset.</a:t>
            </a:r>
          </a:p>
        </p:txBody>
      </p:sp>
      <p:pic>
        <p:nvPicPr>
          <p:cNvPr id="4" name="Content Placeholder 3">
            <a:extLst>
              <a:ext uri="{FF2B5EF4-FFF2-40B4-BE49-F238E27FC236}">
                <a16:creationId xmlns:a16="http://schemas.microsoft.com/office/drawing/2014/main" id="{C223A3CD-CD58-D4A7-47B2-6E55B5448477}"/>
              </a:ext>
            </a:extLst>
          </p:cNvPr>
          <p:cNvPicPr>
            <a:picLocks noChangeAspect="1"/>
          </p:cNvPicPr>
          <p:nvPr/>
        </p:nvPicPr>
        <p:blipFill>
          <a:blip r:embed="rId2"/>
          <a:stretch>
            <a:fillRect/>
          </a:stretch>
        </p:blipFill>
        <p:spPr>
          <a:xfrm>
            <a:off x="1941721" y="2255636"/>
            <a:ext cx="5067300" cy="3305175"/>
          </a:xfrm>
          <a:prstGeom prst="rect">
            <a:avLst/>
          </a:prstGeom>
        </p:spPr>
      </p:pic>
      <p:pic>
        <p:nvPicPr>
          <p:cNvPr id="5" name="Picture 4">
            <a:extLst>
              <a:ext uri="{FF2B5EF4-FFF2-40B4-BE49-F238E27FC236}">
                <a16:creationId xmlns:a16="http://schemas.microsoft.com/office/drawing/2014/main" id="{2B23A2C6-080F-98B6-4BC7-8D947F898A8A}"/>
              </a:ext>
            </a:extLst>
          </p:cNvPr>
          <p:cNvPicPr>
            <a:picLocks noChangeAspect="1"/>
          </p:cNvPicPr>
          <p:nvPr/>
        </p:nvPicPr>
        <p:blipFill>
          <a:blip r:embed="rId3"/>
          <a:stretch>
            <a:fillRect/>
          </a:stretch>
        </p:blipFill>
        <p:spPr>
          <a:xfrm>
            <a:off x="311085" y="5499430"/>
            <a:ext cx="12192000" cy="943954"/>
          </a:xfrm>
          <a:prstGeom prst="rect">
            <a:avLst/>
          </a:prstGeom>
        </p:spPr>
      </p:pic>
    </p:spTree>
    <p:extLst>
      <p:ext uri="{BB962C8B-B14F-4D97-AF65-F5344CB8AC3E}">
        <p14:creationId xmlns:p14="http://schemas.microsoft.com/office/powerpoint/2010/main" val="837677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C96D7-9128-4191-B2EC-206193CB3A05}"/>
              </a:ext>
            </a:extLst>
          </p:cNvPr>
          <p:cNvSpPr>
            <a:spLocks noGrp="1"/>
          </p:cNvSpPr>
          <p:nvPr>
            <p:ph idx="1"/>
          </p:nvPr>
        </p:nvSpPr>
        <p:spPr>
          <a:xfrm>
            <a:off x="989629" y="1492257"/>
            <a:ext cx="10414162" cy="5762184"/>
          </a:xfrm>
        </p:spPr>
        <p:txBody>
          <a:bodyPr>
            <a:normAutofit fontScale="55000" lnSpcReduction="20000"/>
          </a:bodyPr>
          <a:lstStyle/>
          <a:p>
            <a:pPr marL="0" indent="0">
              <a:buNone/>
            </a:pPr>
            <a:r>
              <a:rPr lang="en-US" sz="4000" dirty="0"/>
              <a:t>Because it's not feasible to have 6984 unique values to use as features for predicting LOS, I need to reduce the diagnosis into more general categories. After researching the ICD9 approach, I discovery that they arranged into super categories as the following </a:t>
            </a:r>
            <a:r>
              <a:rPr lang="en-US" sz="4000" u="sng" dirty="0">
                <a:hlinkClick r:id="rId2"/>
              </a:rPr>
              <a:t>(source)</a:t>
            </a:r>
            <a:r>
              <a:rPr lang="en-US" sz="4000" dirty="0"/>
              <a:t>:</a:t>
            </a:r>
          </a:p>
          <a:p>
            <a:pPr marL="457200" lvl="1">
              <a:lnSpc>
                <a:spcPct val="120000"/>
              </a:lnSpc>
              <a:spcBef>
                <a:spcPts val="0"/>
              </a:spcBef>
            </a:pPr>
            <a:r>
              <a:rPr lang="en-US" dirty="0"/>
              <a:t>001–139: infectious and parasitic diseases</a:t>
            </a:r>
          </a:p>
          <a:p>
            <a:pPr marL="457200" lvl="1">
              <a:lnSpc>
                <a:spcPct val="120000"/>
              </a:lnSpc>
              <a:spcBef>
                <a:spcPts val="0"/>
              </a:spcBef>
            </a:pPr>
            <a:r>
              <a:rPr lang="en-US" dirty="0"/>
              <a:t>140–239: neoplasms</a:t>
            </a:r>
          </a:p>
          <a:p>
            <a:pPr marL="457200" lvl="1">
              <a:lnSpc>
                <a:spcPct val="120000"/>
              </a:lnSpc>
              <a:spcBef>
                <a:spcPts val="0"/>
              </a:spcBef>
            </a:pPr>
            <a:r>
              <a:rPr lang="en-US" dirty="0"/>
              <a:t>240–279: endocrine, nutritional and metabolic diseases, and immunity disorders</a:t>
            </a:r>
          </a:p>
          <a:p>
            <a:pPr marL="457200" lvl="1">
              <a:lnSpc>
                <a:spcPct val="120000"/>
              </a:lnSpc>
              <a:spcBef>
                <a:spcPts val="0"/>
              </a:spcBef>
            </a:pPr>
            <a:r>
              <a:rPr lang="en-US" dirty="0"/>
              <a:t>280–289: diseases of the blood and blood-forming organs</a:t>
            </a:r>
          </a:p>
          <a:p>
            <a:pPr marL="457200" lvl="1">
              <a:lnSpc>
                <a:spcPct val="120000"/>
              </a:lnSpc>
              <a:spcBef>
                <a:spcPts val="0"/>
              </a:spcBef>
            </a:pPr>
            <a:r>
              <a:rPr lang="en-US" dirty="0"/>
              <a:t>290–319: mental disorders</a:t>
            </a:r>
          </a:p>
          <a:p>
            <a:pPr marL="457200" lvl="1">
              <a:lnSpc>
                <a:spcPct val="120000"/>
              </a:lnSpc>
              <a:spcBef>
                <a:spcPts val="0"/>
              </a:spcBef>
            </a:pPr>
            <a:r>
              <a:rPr lang="en-US" dirty="0"/>
              <a:t>320–389: diseases of the nervous system and sense organs</a:t>
            </a:r>
          </a:p>
          <a:p>
            <a:pPr marL="457200" lvl="1">
              <a:lnSpc>
                <a:spcPct val="120000"/>
              </a:lnSpc>
              <a:spcBef>
                <a:spcPts val="0"/>
              </a:spcBef>
            </a:pPr>
            <a:r>
              <a:rPr lang="en-US" dirty="0"/>
              <a:t>390–459: diseases of the circulatory system</a:t>
            </a:r>
          </a:p>
          <a:p>
            <a:pPr marL="457200" lvl="1">
              <a:lnSpc>
                <a:spcPct val="120000"/>
              </a:lnSpc>
              <a:spcBef>
                <a:spcPts val="0"/>
              </a:spcBef>
            </a:pPr>
            <a:r>
              <a:rPr lang="en-US" dirty="0"/>
              <a:t>460–519: diseases of the respiratory system</a:t>
            </a:r>
          </a:p>
          <a:p>
            <a:pPr marL="457200" lvl="1">
              <a:lnSpc>
                <a:spcPct val="120000"/>
              </a:lnSpc>
              <a:spcBef>
                <a:spcPts val="0"/>
              </a:spcBef>
            </a:pPr>
            <a:r>
              <a:rPr lang="en-US" dirty="0"/>
              <a:t>520–579: diseases of the digestive system</a:t>
            </a:r>
          </a:p>
          <a:p>
            <a:pPr marL="457200" lvl="1">
              <a:lnSpc>
                <a:spcPct val="120000"/>
              </a:lnSpc>
              <a:spcBef>
                <a:spcPts val="0"/>
              </a:spcBef>
            </a:pPr>
            <a:r>
              <a:rPr lang="en-US" dirty="0"/>
              <a:t>580–629: diseases of the genitourinary system</a:t>
            </a:r>
          </a:p>
          <a:p>
            <a:pPr marL="457200" lvl="1">
              <a:lnSpc>
                <a:spcPct val="120000"/>
              </a:lnSpc>
              <a:spcBef>
                <a:spcPts val="0"/>
              </a:spcBef>
            </a:pPr>
            <a:r>
              <a:rPr lang="en-US" dirty="0"/>
              <a:t>630–679: complications of pregnancy, childbirth, and the puerperium</a:t>
            </a:r>
          </a:p>
          <a:p>
            <a:pPr marL="457200" lvl="1">
              <a:lnSpc>
                <a:spcPct val="120000"/>
              </a:lnSpc>
              <a:spcBef>
                <a:spcPts val="0"/>
              </a:spcBef>
            </a:pPr>
            <a:r>
              <a:rPr lang="en-US" dirty="0"/>
              <a:t>680–709: diseases of the skin and subcutaneous tissue</a:t>
            </a:r>
          </a:p>
          <a:p>
            <a:pPr marL="457200" lvl="1">
              <a:lnSpc>
                <a:spcPct val="120000"/>
              </a:lnSpc>
              <a:spcBef>
                <a:spcPts val="0"/>
              </a:spcBef>
            </a:pPr>
            <a:r>
              <a:rPr lang="en-US" dirty="0"/>
              <a:t>710–739: diseases of the musculoskeletal system and connective tissue</a:t>
            </a:r>
          </a:p>
          <a:p>
            <a:pPr marL="457200" lvl="1">
              <a:lnSpc>
                <a:spcPct val="120000"/>
              </a:lnSpc>
              <a:spcBef>
                <a:spcPts val="0"/>
              </a:spcBef>
            </a:pPr>
            <a:r>
              <a:rPr lang="en-US" dirty="0"/>
              <a:t>740–759: congenital anomalies</a:t>
            </a:r>
          </a:p>
          <a:p>
            <a:pPr marL="457200" lvl="1">
              <a:lnSpc>
                <a:spcPct val="120000"/>
              </a:lnSpc>
              <a:spcBef>
                <a:spcPts val="0"/>
              </a:spcBef>
            </a:pPr>
            <a:r>
              <a:rPr lang="en-US" dirty="0"/>
              <a:t>760–779: certain conditions originating in the perinatal period</a:t>
            </a:r>
          </a:p>
          <a:p>
            <a:pPr marL="457200" lvl="1">
              <a:lnSpc>
                <a:spcPct val="120000"/>
              </a:lnSpc>
              <a:spcBef>
                <a:spcPts val="0"/>
              </a:spcBef>
            </a:pPr>
            <a:r>
              <a:rPr lang="en-US" dirty="0"/>
              <a:t>780–799: symptoms, signs, and ill-defined conditions</a:t>
            </a:r>
          </a:p>
          <a:p>
            <a:pPr marL="457200" lvl="1">
              <a:lnSpc>
                <a:spcPct val="120000"/>
              </a:lnSpc>
              <a:spcBef>
                <a:spcPts val="0"/>
              </a:spcBef>
            </a:pPr>
            <a:r>
              <a:rPr lang="en-US" dirty="0"/>
              <a:t>800–999: injury and poisoning</a:t>
            </a:r>
          </a:p>
          <a:p>
            <a:pPr marL="0" indent="0">
              <a:buNone/>
            </a:pPr>
            <a:r>
              <a:rPr lang="en-US" sz="3600" dirty="0"/>
              <a:t>E and V codes: external causes of injury and supplemental classification, </a:t>
            </a:r>
            <a:r>
              <a:rPr lang="en-US" sz="3600" i="1" dirty="0"/>
              <a:t>using 999 as placeholder even though it overlaps with complications of medical care</a:t>
            </a:r>
            <a:endParaRPr lang="en-US" sz="3600" dirty="0"/>
          </a:p>
          <a:p>
            <a:pPr marL="0" indent="0">
              <a:buNone/>
            </a:pPr>
            <a:r>
              <a:rPr lang="en-US" sz="3600" dirty="0"/>
              <a:t>Now the task is to re-code the in terms of these category groups.</a:t>
            </a:r>
          </a:p>
          <a:p>
            <a:endParaRPr lang="en-US" dirty="0"/>
          </a:p>
        </p:txBody>
      </p:sp>
      <p:sp>
        <p:nvSpPr>
          <p:cNvPr id="6" name="TextBox 5">
            <a:extLst>
              <a:ext uri="{FF2B5EF4-FFF2-40B4-BE49-F238E27FC236}">
                <a16:creationId xmlns:a16="http://schemas.microsoft.com/office/drawing/2014/main" id="{0C4472CF-490B-6955-E204-0294CD300E01}"/>
              </a:ext>
            </a:extLst>
          </p:cNvPr>
          <p:cNvSpPr txBox="1"/>
          <p:nvPr/>
        </p:nvSpPr>
        <p:spPr>
          <a:xfrm>
            <a:off x="1125528" y="555008"/>
            <a:ext cx="6095028" cy="523220"/>
          </a:xfrm>
          <a:prstGeom prst="rect">
            <a:avLst/>
          </a:prstGeom>
          <a:noFill/>
        </p:spPr>
        <p:txBody>
          <a:bodyPr wrap="square">
            <a:spAutoFit/>
          </a:bodyPr>
          <a:lstStyle/>
          <a:p>
            <a:r>
              <a:rPr lang="en-US" sz="2800" b="1" dirty="0"/>
              <a:t>ICD-9 Code Feature Engineering</a:t>
            </a:r>
            <a:endParaRPr lang="en-US" sz="2800" dirty="0"/>
          </a:p>
        </p:txBody>
      </p:sp>
    </p:spTree>
    <p:extLst>
      <p:ext uri="{BB962C8B-B14F-4D97-AF65-F5344CB8AC3E}">
        <p14:creationId xmlns:p14="http://schemas.microsoft.com/office/powerpoint/2010/main" val="138252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5ABF-8B9F-4D49-B238-6B979CF557F5}"/>
              </a:ext>
            </a:extLst>
          </p:cNvPr>
          <p:cNvSpPr>
            <a:spLocks noGrp="1"/>
          </p:cNvSpPr>
          <p:nvPr>
            <p:ph type="title"/>
          </p:nvPr>
        </p:nvSpPr>
        <p:spPr/>
        <p:txBody>
          <a:bodyPr/>
          <a:lstStyle/>
          <a:p>
            <a:r>
              <a:rPr lang="en-US" dirty="0"/>
              <a:t>Group ICD9 codes</a:t>
            </a:r>
          </a:p>
        </p:txBody>
      </p:sp>
      <p:pic>
        <p:nvPicPr>
          <p:cNvPr id="4" name="Content Placeholder 3">
            <a:extLst>
              <a:ext uri="{FF2B5EF4-FFF2-40B4-BE49-F238E27FC236}">
                <a16:creationId xmlns:a16="http://schemas.microsoft.com/office/drawing/2014/main" id="{E40F534F-4598-48D1-9AB1-70BFC716EAE3}"/>
              </a:ext>
            </a:extLst>
          </p:cNvPr>
          <p:cNvPicPr>
            <a:picLocks noGrp="1" noChangeAspect="1"/>
          </p:cNvPicPr>
          <p:nvPr>
            <p:ph idx="1"/>
          </p:nvPr>
        </p:nvPicPr>
        <p:blipFill>
          <a:blip r:embed="rId2"/>
          <a:stretch>
            <a:fillRect/>
          </a:stretch>
        </p:blipFill>
        <p:spPr>
          <a:xfrm>
            <a:off x="611957" y="1786519"/>
            <a:ext cx="10515600" cy="2148264"/>
          </a:xfrm>
          <a:prstGeom prst="rect">
            <a:avLst/>
          </a:prstGeom>
        </p:spPr>
      </p:pic>
    </p:spTree>
    <p:extLst>
      <p:ext uri="{BB962C8B-B14F-4D97-AF65-F5344CB8AC3E}">
        <p14:creationId xmlns:p14="http://schemas.microsoft.com/office/powerpoint/2010/main" val="214002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E003-1EB1-4C6F-82F0-160842FD141C}"/>
              </a:ext>
            </a:extLst>
          </p:cNvPr>
          <p:cNvSpPr>
            <a:spLocks noGrp="1"/>
          </p:cNvSpPr>
          <p:nvPr>
            <p:ph type="title"/>
          </p:nvPr>
        </p:nvSpPr>
        <p:spPr/>
        <p:txBody>
          <a:bodyPr/>
          <a:lstStyle/>
          <a:p>
            <a:r>
              <a:rPr lang="en-US" dirty="0"/>
              <a:t>Group ICD9 codes</a:t>
            </a:r>
          </a:p>
        </p:txBody>
      </p:sp>
      <p:pic>
        <p:nvPicPr>
          <p:cNvPr id="4" name="Content Placeholder 3">
            <a:extLst>
              <a:ext uri="{FF2B5EF4-FFF2-40B4-BE49-F238E27FC236}">
                <a16:creationId xmlns:a16="http://schemas.microsoft.com/office/drawing/2014/main" id="{35953446-2706-49B1-B0E5-38C28A5B5F9E}"/>
              </a:ext>
            </a:extLst>
          </p:cNvPr>
          <p:cNvPicPr>
            <a:picLocks noGrp="1" noChangeAspect="1"/>
          </p:cNvPicPr>
          <p:nvPr>
            <p:ph idx="1"/>
          </p:nvPr>
        </p:nvPicPr>
        <p:blipFill>
          <a:blip r:embed="rId2"/>
          <a:stretch>
            <a:fillRect/>
          </a:stretch>
        </p:blipFill>
        <p:spPr>
          <a:xfrm>
            <a:off x="367331" y="1769064"/>
            <a:ext cx="6570797" cy="4351338"/>
          </a:xfrm>
          <a:prstGeom prst="rect">
            <a:avLst/>
          </a:prstGeom>
        </p:spPr>
      </p:pic>
      <p:pic>
        <p:nvPicPr>
          <p:cNvPr id="3" name="Picture 2">
            <a:extLst>
              <a:ext uri="{FF2B5EF4-FFF2-40B4-BE49-F238E27FC236}">
                <a16:creationId xmlns:a16="http://schemas.microsoft.com/office/drawing/2014/main" id="{4196F7AC-2F2A-419F-B16E-9FD674A1E9B3}"/>
              </a:ext>
            </a:extLst>
          </p:cNvPr>
          <p:cNvPicPr>
            <a:picLocks noChangeAspect="1"/>
          </p:cNvPicPr>
          <p:nvPr/>
        </p:nvPicPr>
        <p:blipFill>
          <a:blip r:embed="rId3"/>
          <a:stretch>
            <a:fillRect/>
          </a:stretch>
        </p:blipFill>
        <p:spPr>
          <a:xfrm>
            <a:off x="7239787" y="0"/>
            <a:ext cx="4657725" cy="4040613"/>
          </a:xfrm>
          <a:prstGeom prst="rect">
            <a:avLst/>
          </a:prstGeom>
        </p:spPr>
      </p:pic>
      <p:pic>
        <p:nvPicPr>
          <p:cNvPr id="5" name="Picture 4">
            <a:extLst>
              <a:ext uri="{FF2B5EF4-FFF2-40B4-BE49-F238E27FC236}">
                <a16:creationId xmlns:a16="http://schemas.microsoft.com/office/drawing/2014/main" id="{B6E724D2-7C0E-4B1B-B8B2-3B2D27DAF779}"/>
              </a:ext>
            </a:extLst>
          </p:cNvPr>
          <p:cNvPicPr>
            <a:picLocks noChangeAspect="1"/>
          </p:cNvPicPr>
          <p:nvPr/>
        </p:nvPicPr>
        <p:blipFill>
          <a:blip r:embed="rId4"/>
          <a:stretch>
            <a:fillRect/>
          </a:stretch>
        </p:blipFill>
        <p:spPr>
          <a:xfrm>
            <a:off x="7187399" y="4040613"/>
            <a:ext cx="4762500" cy="2508217"/>
          </a:xfrm>
          <a:prstGeom prst="rect">
            <a:avLst/>
          </a:prstGeom>
        </p:spPr>
      </p:pic>
    </p:spTree>
    <p:extLst>
      <p:ext uri="{BB962C8B-B14F-4D97-AF65-F5344CB8AC3E}">
        <p14:creationId xmlns:p14="http://schemas.microsoft.com/office/powerpoint/2010/main" val="370059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5B41-590A-47E8-8A9B-E12AC5087B68}"/>
              </a:ext>
            </a:extLst>
          </p:cNvPr>
          <p:cNvSpPr>
            <a:spLocks noGrp="1"/>
          </p:cNvSpPr>
          <p:nvPr>
            <p:ph type="title"/>
          </p:nvPr>
        </p:nvSpPr>
        <p:spPr/>
        <p:txBody>
          <a:bodyPr/>
          <a:lstStyle/>
          <a:p>
            <a:r>
              <a:rPr lang="en-US" dirty="0"/>
              <a:t>Predictive Analytics for Healthcare</a:t>
            </a:r>
          </a:p>
        </p:txBody>
      </p:sp>
      <p:sp>
        <p:nvSpPr>
          <p:cNvPr id="3" name="Content Placeholder 2">
            <a:extLst>
              <a:ext uri="{FF2B5EF4-FFF2-40B4-BE49-F238E27FC236}">
                <a16:creationId xmlns:a16="http://schemas.microsoft.com/office/drawing/2014/main" id="{D819D377-ECA7-4252-80D9-D851BF0797D6}"/>
              </a:ext>
            </a:extLst>
          </p:cNvPr>
          <p:cNvSpPr>
            <a:spLocks noGrp="1"/>
          </p:cNvSpPr>
          <p:nvPr>
            <p:ph idx="1"/>
          </p:nvPr>
        </p:nvSpPr>
        <p:spPr/>
        <p:txBody>
          <a:bodyPr/>
          <a:lstStyle/>
          <a:p>
            <a:r>
              <a:rPr lang="en-US" dirty="0"/>
              <a:t>Predictive analytics is an increasingly important tool in the healthcare field since modern machine learning (ML) methods can use large amounts of available data to predict individual outcomes for patients.</a:t>
            </a:r>
          </a:p>
        </p:txBody>
      </p:sp>
      <p:pic>
        <p:nvPicPr>
          <p:cNvPr id="4" name="Picture 3">
            <a:extLst>
              <a:ext uri="{FF2B5EF4-FFF2-40B4-BE49-F238E27FC236}">
                <a16:creationId xmlns:a16="http://schemas.microsoft.com/office/drawing/2014/main" id="{C869C85A-7717-4DF0-8A7A-A380648376A2}"/>
              </a:ext>
            </a:extLst>
          </p:cNvPr>
          <p:cNvPicPr>
            <a:picLocks noChangeAspect="1"/>
          </p:cNvPicPr>
          <p:nvPr/>
        </p:nvPicPr>
        <p:blipFill>
          <a:blip r:embed="rId2"/>
          <a:stretch>
            <a:fillRect/>
          </a:stretch>
        </p:blipFill>
        <p:spPr>
          <a:xfrm>
            <a:off x="1385740" y="3429000"/>
            <a:ext cx="7645138" cy="2232876"/>
          </a:xfrm>
          <a:prstGeom prst="rect">
            <a:avLst/>
          </a:prstGeom>
        </p:spPr>
      </p:pic>
      <p:sp>
        <p:nvSpPr>
          <p:cNvPr id="5" name="TextBox 4">
            <a:extLst>
              <a:ext uri="{FF2B5EF4-FFF2-40B4-BE49-F238E27FC236}">
                <a16:creationId xmlns:a16="http://schemas.microsoft.com/office/drawing/2014/main" id="{FB53670A-E023-424A-B2C8-3077EFCE0A57}"/>
              </a:ext>
            </a:extLst>
          </p:cNvPr>
          <p:cNvSpPr txBox="1"/>
          <p:nvPr/>
        </p:nvSpPr>
        <p:spPr>
          <a:xfrm>
            <a:off x="641023" y="6004874"/>
            <a:ext cx="10275216" cy="369332"/>
          </a:xfrm>
          <a:prstGeom prst="rect">
            <a:avLst/>
          </a:prstGeom>
          <a:noFill/>
        </p:spPr>
        <p:txBody>
          <a:bodyPr wrap="square" rtlCol="0">
            <a:spAutoFit/>
          </a:bodyPr>
          <a:lstStyle/>
          <a:p>
            <a:r>
              <a:rPr lang="en-US" dirty="0">
                <a:hlinkClick r:id="rId3"/>
              </a:rPr>
              <a:t>https://www2.deloitte.com/us/en/insights/topics/analytics/predictive-analytics-health-care-value-risks.html</a:t>
            </a:r>
            <a:endParaRPr lang="en-US" dirty="0"/>
          </a:p>
        </p:txBody>
      </p:sp>
    </p:spTree>
    <p:extLst>
      <p:ext uri="{BB962C8B-B14F-4D97-AF65-F5344CB8AC3E}">
        <p14:creationId xmlns:p14="http://schemas.microsoft.com/office/powerpoint/2010/main" val="1336751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E2C5C-E1F4-4833-ACAD-EE272A625FE1}"/>
              </a:ext>
            </a:extLst>
          </p:cNvPr>
          <p:cNvSpPr>
            <a:spLocks noGrp="1"/>
          </p:cNvSpPr>
          <p:nvPr>
            <p:ph idx="1"/>
          </p:nvPr>
        </p:nvSpPr>
        <p:spPr>
          <a:xfrm>
            <a:off x="838199" y="705398"/>
            <a:ext cx="10515600" cy="4351338"/>
          </a:xfrm>
        </p:spPr>
        <p:txBody>
          <a:bodyPr>
            <a:normAutofit/>
          </a:bodyPr>
          <a:lstStyle/>
          <a:p>
            <a:r>
              <a:rPr lang="en-US" sz="1800" dirty="0"/>
              <a:t>For each admission, there could be (and usually is) more than one diagnosis. Often, there are more than 1 diagnoses for 1 category. Therefore, I need to create a dummy matrix that highlights all the diagnoses for each admission. This should not be done on the SUBJECT_ID since each patient could have different diagnoses for each admission.</a:t>
            </a:r>
          </a:p>
        </p:txBody>
      </p:sp>
      <p:pic>
        <p:nvPicPr>
          <p:cNvPr id="5" name="Picture 4">
            <a:extLst>
              <a:ext uri="{FF2B5EF4-FFF2-40B4-BE49-F238E27FC236}">
                <a16:creationId xmlns:a16="http://schemas.microsoft.com/office/drawing/2014/main" id="{9D15B85D-2BF4-4998-8E26-6E434B531050}"/>
              </a:ext>
            </a:extLst>
          </p:cNvPr>
          <p:cNvPicPr>
            <a:picLocks noChangeAspect="1"/>
          </p:cNvPicPr>
          <p:nvPr/>
        </p:nvPicPr>
        <p:blipFill>
          <a:blip r:embed="rId2"/>
          <a:stretch>
            <a:fillRect/>
          </a:stretch>
        </p:blipFill>
        <p:spPr>
          <a:xfrm>
            <a:off x="6336734" y="2121399"/>
            <a:ext cx="5479209" cy="3886200"/>
          </a:xfrm>
          <a:prstGeom prst="rect">
            <a:avLst/>
          </a:prstGeom>
        </p:spPr>
      </p:pic>
      <p:pic>
        <p:nvPicPr>
          <p:cNvPr id="2" name="Content Placeholder 6">
            <a:extLst>
              <a:ext uri="{FF2B5EF4-FFF2-40B4-BE49-F238E27FC236}">
                <a16:creationId xmlns:a16="http://schemas.microsoft.com/office/drawing/2014/main" id="{79473469-BDC5-6764-F12F-BF551E7D0930}"/>
              </a:ext>
            </a:extLst>
          </p:cNvPr>
          <p:cNvPicPr>
            <a:picLocks noChangeAspect="1"/>
          </p:cNvPicPr>
          <p:nvPr/>
        </p:nvPicPr>
        <p:blipFill>
          <a:blip r:embed="rId3"/>
          <a:stretch>
            <a:fillRect/>
          </a:stretch>
        </p:blipFill>
        <p:spPr>
          <a:xfrm>
            <a:off x="436414" y="2121399"/>
            <a:ext cx="5418853" cy="3762375"/>
          </a:xfrm>
          <a:prstGeom prst="rect">
            <a:avLst/>
          </a:prstGeom>
        </p:spPr>
      </p:pic>
    </p:spTree>
    <p:extLst>
      <p:ext uri="{BB962C8B-B14F-4D97-AF65-F5344CB8AC3E}">
        <p14:creationId xmlns:p14="http://schemas.microsoft.com/office/powerpoint/2010/main" val="2643021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69C1F0-B09C-499C-AE87-81339E8B9787}"/>
              </a:ext>
            </a:extLst>
          </p:cNvPr>
          <p:cNvPicPr>
            <a:picLocks noGrp="1" noChangeAspect="1"/>
          </p:cNvPicPr>
          <p:nvPr>
            <p:ph idx="1"/>
          </p:nvPr>
        </p:nvPicPr>
        <p:blipFill>
          <a:blip r:embed="rId2"/>
          <a:stretch>
            <a:fillRect/>
          </a:stretch>
        </p:blipFill>
        <p:spPr>
          <a:xfrm>
            <a:off x="838200" y="196126"/>
            <a:ext cx="10515600" cy="2669382"/>
          </a:xfrm>
          <a:prstGeom prst="rect">
            <a:avLst/>
          </a:prstGeom>
        </p:spPr>
      </p:pic>
      <p:pic>
        <p:nvPicPr>
          <p:cNvPr id="3" name="Content Placeholder 7">
            <a:extLst>
              <a:ext uri="{FF2B5EF4-FFF2-40B4-BE49-F238E27FC236}">
                <a16:creationId xmlns:a16="http://schemas.microsoft.com/office/drawing/2014/main" id="{97A77CC8-898C-BD80-E516-7C1DC811C985}"/>
              </a:ext>
            </a:extLst>
          </p:cNvPr>
          <p:cNvPicPr>
            <a:picLocks noChangeAspect="1"/>
          </p:cNvPicPr>
          <p:nvPr/>
        </p:nvPicPr>
        <p:blipFill>
          <a:blip r:embed="rId3"/>
          <a:stretch>
            <a:fillRect/>
          </a:stretch>
        </p:blipFill>
        <p:spPr>
          <a:xfrm>
            <a:off x="651045" y="3098395"/>
            <a:ext cx="10515600" cy="3265717"/>
          </a:xfrm>
          <a:prstGeom prst="rect">
            <a:avLst/>
          </a:prstGeom>
        </p:spPr>
      </p:pic>
    </p:spTree>
    <p:extLst>
      <p:ext uri="{BB962C8B-B14F-4D97-AF65-F5344CB8AC3E}">
        <p14:creationId xmlns:p14="http://schemas.microsoft.com/office/powerpoint/2010/main" val="2048419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11319ED-E486-419B-BC54-9520F6EC4273}"/>
              </a:ext>
            </a:extLst>
          </p:cNvPr>
          <p:cNvPicPr>
            <a:picLocks noGrp="1" noChangeAspect="1"/>
          </p:cNvPicPr>
          <p:nvPr>
            <p:ph idx="1"/>
          </p:nvPr>
        </p:nvPicPr>
        <p:blipFill>
          <a:blip r:embed="rId2"/>
          <a:stretch>
            <a:fillRect/>
          </a:stretch>
        </p:blipFill>
        <p:spPr>
          <a:xfrm>
            <a:off x="348967" y="120001"/>
            <a:ext cx="10515600" cy="3475972"/>
          </a:xfrm>
          <a:prstGeom prst="rect">
            <a:avLst/>
          </a:prstGeom>
        </p:spPr>
      </p:pic>
      <p:pic>
        <p:nvPicPr>
          <p:cNvPr id="2" name="Content Placeholder 3">
            <a:extLst>
              <a:ext uri="{FF2B5EF4-FFF2-40B4-BE49-F238E27FC236}">
                <a16:creationId xmlns:a16="http://schemas.microsoft.com/office/drawing/2014/main" id="{415E12EB-7B65-A6A0-503B-586C93EFD470}"/>
              </a:ext>
            </a:extLst>
          </p:cNvPr>
          <p:cNvPicPr>
            <a:picLocks noChangeAspect="1"/>
          </p:cNvPicPr>
          <p:nvPr/>
        </p:nvPicPr>
        <p:blipFill>
          <a:blip r:embed="rId3"/>
          <a:stretch>
            <a:fillRect/>
          </a:stretch>
        </p:blipFill>
        <p:spPr>
          <a:xfrm>
            <a:off x="1594989" y="3506171"/>
            <a:ext cx="6986848" cy="3231828"/>
          </a:xfrm>
          <a:prstGeom prst="rect">
            <a:avLst/>
          </a:prstGeom>
        </p:spPr>
      </p:pic>
    </p:spTree>
    <p:extLst>
      <p:ext uri="{BB962C8B-B14F-4D97-AF65-F5344CB8AC3E}">
        <p14:creationId xmlns:p14="http://schemas.microsoft.com/office/powerpoint/2010/main" val="1509803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FBAE690-DF25-4D43-89E4-4EAAA7D1DF43}"/>
              </a:ext>
            </a:extLst>
          </p:cNvPr>
          <p:cNvPicPr>
            <a:picLocks noGrp="1" noChangeAspect="1"/>
          </p:cNvPicPr>
          <p:nvPr>
            <p:ph idx="1"/>
          </p:nvPr>
        </p:nvPicPr>
        <p:blipFill>
          <a:blip r:embed="rId2"/>
          <a:stretch>
            <a:fillRect/>
          </a:stretch>
        </p:blipFill>
        <p:spPr>
          <a:xfrm>
            <a:off x="372263" y="500606"/>
            <a:ext cx="10515600" cy="4263999"/>
          </a:xfrm>
          <a:prstGeom prst="rect">
            <a:avLst/>
          </a:prstGeom>
        </p:spPr>
      </p:pic>
      <p:pic>
        <p:nvPicPr>
          <p:cNvPr id="3" name="Content Placeholder 3">
            <a:extLst>
              <a:ext uri="{FF2B5EF4-FFF2-40B4-BE49-F238E27FC236}">
                <a16:creationId xmlns:a16="http://schemas.microsoft.com/office/drawing/2014/main" id="{FE9EDBF6-48E2-1C9B-F364-6BA464FED1EE}"/>
              </a:ext>
            </a:extLst>
          </p:cNvPr>
          <p:cNvPicPr>
            <a:picLocks noChangeAspect="1"/>
          </p:cNvPicPr>
          <p:nvPr/>
        </p:nvPicPr>
        <p:blipFill>
          <a:blip r:embed="rId3"/>
          <a:stretch>
            <a:fillRect/>
          </a:stretch>
        </p:blipFill>
        <p:spPr>
          <a:xfrm>
            <a:off x="7093879" y="3500345"/>
            <a:ext cx="5027839" cy="3247389"/>
          </a:xfrm>
          <a:prstGeom prst="rect">
            <a:avLst/>
          </a:prstGeom>
        </p:spPr>
      </p:pic>
    </p:spTree>
    <p:extLst>
      <p:ext uri="{BB962C8B-B14F-4D97-AF65-F5344CB8AC3E}">
        <p14:creationId xmlns:p14="http://schemas.microsoft.com/office/powerpoint/2010/main" val="87606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0CD6D-9F5C-4243-9DBA-ED1AAF715AAB}"/>
              </a:ext>
            </a:extLst>
          </p:cNvPr>
          <p:cNvSpPr>
            <a:spLocks noGrp="1"/>
          </p:cNvSpPr>
          <p:nvPr>
            <p:ph type="title"/>
          </p:nvPr>
        </p:nvSpPr>
        <p:spPr/>
        <p:txBody>
          <a:bodyPr/>
          <a:lstStyle/>
          <a:p>
            <a:r>
              <a:rPr lang="en-US" b="1" dirty="0"/>
              <a:t>Patients.csv Exploration</a:t>
            </a:r>
            <a:endParaRPr lang="en-US" dirty="0"/>
          </a:p>
        </p:txBody>
      </p:sp>
      <p:sp>
        <p:nvSpPr>
          <p:cNvPr id="3" name="Content Placeholder 2">
            <a:extLst>
              <a:ext uri="{FF2B5EF4-FFF2-40B4-BE49-F238E27FC236}">
                <a16:creationId xmlns:a16="http://schemas.microsoft.com/office/drawing/2014/main" id="{6E0D6BE5-061C-495F-925E-9AA4EABC9C94}"/>
              </a:ext>
            </a:extLst>
          </p:cNvPr>
          <p:cNvSpPr>
            <a:spLocks noGrp="1"/>
          </p:cNvSpPr>
          <p:nvPr>
            <p:ph idx="1"/>
          </p:nvPr>
        </p:nvSpPr>
        <p:spPr/>
        <p:txBody>
          <a:bodyPr/>
          <a:lstStyle/>
          <a:p>
            <a:r>
              <a:rPr lang="en-US" dirty="0"/>
              <a:t>The PATIENTS table provides age and gender information. To protect identity, a patient’s age is given by the difference between their 'DOB' date of birth and the date of their first admission. Therefore, subsequent admissions for the same patient need to be ignored in the calculation. The only things that need to be done with this table are to extract the DOB and gender information and merge them with the admissions </a:t>
            </a:r>
            <a:r>
              <a:rPr lang="en-US" dirty="0" err="1"/>
              <a:t>dataframe</a:t>
            </a:r>
            <a:r>
              <a:rPr lang="en-US" dirty="0"/>
              <a:t>.</a:t>
            </a:r>
          </a:p>
        </p:txBody>
      </p:sp>
    </p:spTree>
    <p:extLst>
      <p:ext uri="{BB962C8B-B14F-4D97-AF65-F5344CB8AC3E}">
        <p14:creationId xmlns:p14="http://schemas.microsoft.com/office/powerpoint/2010/main" val="4031107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E4BE-2109-427B-ACFF-6BA84D8828A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4C109FD-6C89-41D7-AA48-9BD2EE75E4DC}"/>
              </a:ext>
            </a:extLst>
          </p:cNvPr>
          <p:cNvPicPr>
            <a:picLocks noGrp="1" noChangeAspect="1"/>
          </p:cNvPicPr>
          <p:nvPr>
            <p:ph idx="1"/>
          </p:nvPr>
        </p:nvPicPr>
        <p:blipFill>
          <a:blip r:embed="rId2"/>
          <a:stretch>
            <a:fillRect/>
          </a:stretch>
        </p:blipFill>
        <p:spPr>
          <a:xfrm>
            <a:off x="838200" y="128340"/>
            <a:ext cx="10515600" cy="2806262"/>
          </a:xfrm>
          <a:prstGeom prst="rect">
            <a:avLst/>
          </a:prstGeom>
        </p:spPr>
      </p:pic>
      <p:pic>
        <p:nvPicPr>
          <p:cNvPr id="5" name="Picture 4">
            <a:extLst>
              <a:ext uri="{FF2B5EF4-FFF2-40B4-BE49-F238E27FC236}">
                <a16:creationId xmlns:a16="http://schemas.microsoft.com/office/drawing/2014/main" id="{1CCFE379-3090-4F0A-BB63-3E91E36C4A69}"/>
              </a:ext>
            </a:extLst>
          </p:cNvPr>
          <p:cNvPicPr>
            <a:picLocks noChangeAspect="1"/>
          </p:cNvPicPr>
          <p:nvPr/>
        </p:nvPicPr>
        <p:blipFill>
          <a:blip r:embed="rId3"/>
          <a:stretch>
            <a:fillRect/>
          </a:stretch>
        </p:blipFill>
        <p:spPr>
          <a:xfrm>
            <a:off x="908312" y="3171387"/>
            <a:ext cx="4229100" cy="1419225"/>
          </a:xfrm>
          <a:prstGeom prst="rect">
            <a:avLst/>
          </a:prstGeom>
        </p:spPr>
      </p:pic>
      <p:pic>
        <p:nvPicPr>
          <p:cNvPr id="6" name="Picture 5">
            <a:extLst>
              <a:ext uri="{FF2B5EF4-FFF2-40B4-BE49-F238E27FC236}">
                <a16:creationId xmlns:a16="http://schemas.microsoft.com/office/drawing/2014/main" id="{81E5CDF0-B8FF-43FC-B0E1-70DD0EF5E804}"/>
              </a:ext>
            </a:extLst>
          </p:cNvPr>
          <p:cNvPicPr>
            <a:picLocks noChangeAspect="1"/>
          </p:cNvPicPr>
          <p:nvPr/>
        </p:nvPicPr>
        <p:blipFill>
          <a:blip r:embed="rId4"/>
          <a:stretch>
            <a:fillRect/>
          </a:stretch>
        </p:blipFill>
        <p:spPr>
          <a:xfrm>
            <a:off x="5569522" y="3280528"/>
            <a:ext cx="6124575" cy="3334682"/>
          </a:xfrm>
          <a:prstGeom prst="rect">
            <a:avLst/>
          </a:prstGeom>
        </p:spPr>
      </p:pic>
      <p:pic>
        <p:nvPicPr>
          <p:cNvPr id="7" name="Picture 6">
            <a:extLst>
              <a:ext uri="{FF2B5EF4-FFF2-40B4-BE49-F238E27FC236}">
                <a16:creationId xmlns:a16="http://schemas.microsoft.com/office/drawing/2014/main" id="{5017174C-AD53-4EE7-BD5E-C47227C4A939}"/>
              </a:ext>
            </a:extLst>
          </p:cNvPr>
          <p:cNvPicPr>
            <a:picLocks noChangeAspect="1"/>
          </p:cNvPicPr>
          <p:nvPr/>
        </p:nvPicPr>
        <p:blipFill>
          <a:blip r:embed="rId5"/>
          <a:stretch>
            <a:fillRect/>
          </a:stretch>
        </p:blipFill>
        <p:spPr>
          <a:xfrm>
            <a:off x="358611" y="5775456"/>
            <a:ext cx="6629400" cy="781050"/>
          </a:xfrm>
          <a:prstGeom prst="rect">
            <a:avLst/>
          </a:prstGeom>
        </p:spPr>
      </p:pic>
    </p:spTree>
    <p:extLst>
      <p:ext uri="{BB962C8B-B14F-4D97-AF65-F5344CB8AC3E}">
        <p14:creationId xmlns:p14="http://schemas.microsoft.com/office/powerpoint/2010/main" val="295337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89A6-CEDE-450F-9D75-2F44143AABDF}"/>
              </a:ext>
            </a:extLst>
          </p:cNvPr>
          <p:cNvSpPr>
            <a:spLocks noGrp="1"/>
          </p:cNvSpPr>
          <p:nvPr>
            <p:ph type="title"/>
          </p:nvPr>
        </p:nvSpPr>
        <p:spPr>
          <a:xfrm>
            <a:off x="529517" y="60324"/>
            <a:ext cx="10515600" cy="1325563"/>
          </a:xfrm>
        </p:spPr>
        <p:txBody>
          <a:bodyPr/>
          <a:lstStyle/>
          <a:p>
            <a:r>
              <a:rPr lang="en-US" dirty="0"/>
              <a:t>age</a:t>
            </a:r>
          </a:p>
        </p:txBody>
      </p:sp>
      <p:pic>
        <p:nvPicPr>
          <p:cNvPr id="4" name="Content Placeholder 3">
            <a:extLst>
              <a:ext uri="{FF2B5EF4-FFF2-40B4-BE49-F238E27FC236}">
                <a16:creationId xmlns:a16="http://schemas.microsoft.com/office/drawing/2014/main" id="{29B23BFD-C0AF-435E-AB0E-536FF09D76AF}"/>
              </a:ext>
            </a:extLst>
          </p:cNvPr>
          <p:cNvPicPr>
            <a:picLocks noGrp="1" noChangeAspect="1"/>
          </p:cNvPicPr>
          <p:nvPr>
            <p:ph idx="1"/>
          </p:nvPr>
        </p:nvPicPr>
        <p:blipFill>
          <a:blip r:embed="rId2"/>
          <a:stretch>
            <a:fillRect/>
          </a:stretch>
        </p:blipFill>
        <p:spPr>
          <a:xfrm>
            <a:off x="600894" y="1180438"/>
            <a:ext cx="10163175" cy="4267200"/>
          </a:xfrm>
          <a:prstGeom prst="rect">
            <a:avLst/>
          </a:prstGeom>
        </p:spPr>
      </p:pic>
      <p:pic>
        <p:nvPicPr>
          <p:cNvPr id="3" name="Content Placeholder 3">
            <a:extLst>
              <a:ext uri="{FF2B5EF4-FFF2-40B4-BE49-F238E27FC236}">
                <a16:creationId xmlns:a16="http://schemas.microsoft.com/office/drawing/2014/main" id="{05A2A147-F3C5-3766-2956-36CBFFD37C9D}"/>
              </a:ext>
            </a:extLst>
          </p:cNvPr>
          <p:cNvPicPr>
            <a:picLocks noChangeAspect="1"/>
          </p:cNvPicPr>
          <p:nvPr/>
        </p:nvPicPr>
        <p:blipFill>
          <a:blip r:embed="rId3"/>
          <a:stretch>
            <a:fillRect/>
          </a:stretch>
        </p:blipFill>
        <p:spPr>
          <a:xfrm>
            <a:off x="5405630" y="2871331"/>
            <a:ext cx="5449174" cy="3621543"/>
          </a:xfrm>
          <a:prstGeom prst="rect">
            <a:avLst/>
          </a:prstGeom>
        </p:spPr>
      </p:pic>
    </p:spTree>
    <p:extLst>
      <p:ext uri="{BB962C8B-B14F-4D97-AF65-F5344CB8AC3E}">
        <p14:creationId xmlns:p14="http://schemas.microsoft.com/office/powerpoint/2010/main" val="1957370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61C9B3-F759-4FEC-9F48-5DA2CD5EAD1E}"/>
              </a:ext>
            </a:extLst>
          </p:cNvPr>
          <p:cNvPicPr>
            <a:picLocks noChangeAspect="1"/>
          </p:cNvPicPr>
          <p:nvPr/>
        </p:nvPicPr>
        <p:blipFill>
          <a:blip r:embed="rId2"/>
          <a:stretch>
            <a:fillRect/>
          </a:stretch>
        </p:blipFill>
        <p:spPr>
          <a:xfrm>
            <a:off x="351819" y="421192"/>
            <a:ext cx="6491620" cy="3195639"/>
          </a:xfrm>
          <a:prstGeom prst="rect">
            <a:avLst/>
          </a:prstGeom>
        </p:spPr>
      </p:pic>
      <p:pic>
        <p:nvPicPr>
          <p:cNvPr id="3" name="Content Placeholder 3">
            <a:extLst>
              <a:ext uri="{FF2B5EF4-FFF2-40B4-BE49-F238E27FC236}">
                <a16:creationId xmlns:a16="http://schemas.microsoft.com/office/drawing/2014/main" id="{81DF769A-4936-2DA8-992E-ABDC93719648}"/>
              </a:ext>
            </a:extLst>
          </p:cNvPr>
          <p:cNvPicPr>
            <a:picLocks noGrp="1" noChangeAspect="1"/>
          </p:cNvPicPr>
          <p:nvPr>
            <p:ph idx="1"/>
          </p:nvPr>
        </p:nvPicPr>
        <p:blipFill>
          <a:blip r:embed="rId3"/>
          <a:stretch>
            <a:fillRect/>
          </a:stretch>
        </p:blipFill>
        <p:spPr>
          <a:xfrm>
            <a:off x="5736840" y="2279913"/>
            <a:ext cx="5831863" cy="4351338"/>
          </a:xfrm>
          <a:prstGeom prst="rect">
            <a:avLst/>
          </a:prstGeom>
        </p:spPr>
      </p:pic>
      <p:pic>
        <p:nvPicPr>
          <p:cNvPr id="4" name="Content Placeholder 3">
            <a:extLst>
              <a:ext uri="{FF2B5EF4-FFF2-40B4-BE49-F238E27FC236}">
                <a16:creationId xmlns:a16="http://schemas.microsoft.com/office/drawing/2014/main" id="{D55EB208-1E8F-C380-5192-B31EDDB3EE19}"/>
              </a:ext>
            </a:extLst>
          </p:cNvPr>
          <p:cNvPicPr>
            <a:picLocks noChangeAspect="1"/>
          </p:cNvPicPr>
          <p:nvPr/>
        </p:nvPicPr>
        <p:blipFill>
          <a:blip r:embed="rId4"/>
          <a:stretch>
            <a:fillRect/>
          </a:stretch>
        </p:blipFill>
        <p:spPr>
          <a:xfrm>
            <a:off x="1398920" y="4001227"/>
            <a:ext cx="4397418" cy="2769803"/>
          </a:xfrm>
          <a:prstGeom prst="rect">
            <a:avLst/>
          </a:prstGeom>
        </p:spPr>
      </p:pic>
    </p:spTree>
    <p:extLst>
      <p:ext uri="{BB962C8B-B14F-4D97-AF65-F5344CB8AC3E}">
        <p14:creationId xmlns:p14="http://schemas.microsoft.com/office/powerpoint/2010/main" val="4157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DFAA44-6B3C-4B5B-8800-65B85C099804}"/>
              </a:ext>
            </a:extLst>
          </p:cNvPr>
          <p:cNvPicPr>
            <a:picLocks noGrp="1" noChangeAspect="1"/>
          </p:cNvPicPr>
          <p:nvPr>
            <p:ph idx="1"/>
          </p:nvPr>
        </p:nvPicPr>
        <p:blipFill>
          <a:blip r:embed="rId2"/>
          <a:stretch>
            <a:fillRect/>
          </a:stretch>
        </p:blipFill>
        <p:spPr>
          <a:xfrm>
            <a:off x="697817" y="631663"/>
            <a:ext cx="9095700" cy="4351338"/>
          </a:xfrm>
          <a:prstGeom prst="rect">
            <a:avLst/>
          </a:prstGeom>
        </p:spPr>
      </p:pic>
    </p:spTree>
    <p:extLst>
      <p:ext uri="{BB962C8B-B14F-4D97-AF65-F5344CB8AC3E}">
        <p14:creationId xmlns:p14="http://schemas.microsoft.com/office/powerpoint/2010/main" val="144679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680F-C4F0-426F-ADEA-871B0416676D}"/>
              </a:ext>
            </a:extLst>
          </p:cNvPr>
          <p:cNvSpPr>
            <a:spLocks noGrp="1"/>
          </p:cNvSpPr>
          <p:nvPr>
            <p:ph type="title"/>
          </p:nvPr>
        </p:nvSpPr>
        <p:spPr/>
        <p:txBody>
          <a:bodyPr/>
          <a:lstStyle/>
          <a:p>
            <a:r>
              <a:rPr lang="en-US" dirty="0"/>
              <a:t>Gender</a:t>
            </a:r>
          </a:p>
        </p:txBody>
      </p:sp>
      <p:pic>
        <p:nvPicPr>
          <p:cNvPr id="5" name="Content Placeholder 4">
            <a:extLst>
              <a:ext uri="{FF2B5EF4-FFF2-40B4-BE49-F238E27FC236}">
                <a16:creationId xmlns:a16="http://schemas.microsoft.com/office/drawing/2014/main" id="{855EC4C2-8C20-4CAF-AE7F-0BA8FF69A83C}"/>
              </a:ext>
            </a:extLst>
          </p:cNvPr>
          <p:cNvPicPr>
            <a:picLocks noGrp="1" noChangeAspect="1"/>
          </p:cNvPicPr>
          <p:nvPr>
            <p:ph idx="1"/>
          </p:nvPr>
        </p:nvPicPr>
        <p:blipFill>
          <a:blip r:embed="rId2"/>
          <a:stretch>
            <a:fillRect/>
          </a:stretch>
        </p:blipFill>
        <p:spPr>
          <a:xfrm>
            <a:off x="2284550" y="1825625"/>
            <a:ext cx="7622899" cy="4351338"/>
          </a:xfrm>
          <a:prstGeom prst="rect">
            <a:avLst/>
          </a:prstGeom>
        </p:spPr>
      </p:pic>
    </p:spTree>
    <p:extLst>
      <p:ext uri="{BB962C8B-B14F-4D97-AF65-F5344CB8AC3E}">
        <p14:creationId xmlns:p14="http://schemas.microsoft.com/office/powerpoint/2010/main" val="108496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5B41-590A-47E8-8A9B-E12AC5087B68}"/>
              </a:ext>
            </a:extLst>
          </p:cNvPr>
          <p:cNvSpPr>
            <a:spLocks noGrp="1"/>
          </p:cNvSpPr>
          <p:nvPr>
            <p:ph type="title"/>
          </p:nvPr>
        </p:nvSpPr>
        <p:spPr/>
        <p:txBody>
          <a:bodyPr/>
          <a:lstStyle/>
          <a:p>
            <a:r>
              <a:rPr lang="en-US" dirty="0"/>
              <a:t>LOS</a:t>
            </a:r>
          </a:p>
        </p:txBody>
      </p:sp>
      <p:sp>
        <p:nvSpPr>
          <p:cNvPr id="3" name="Content Placeholder 2">
            <a:extLst>
              <a:ext uri="{FF2B5EF4-FFF2-40B4-BE49-F238E27FC236}">
                <a16:creationId xmlns:a16="http://schemas.microsoft.com/office/drawing/2014/main" id="{D819D377-ECA7-4252-80D9-D851BF0797D6}"/>
              </a:ext>
            </a:extLst>
          </p:cNvPr>
          <p:cNvSpPr>
            <a:spLocks noGrp="1"/>
          </p:cNvSpPr>
          <p:nvPr>
            <p:ph idx="1"/>
          </p:nvPr>
        </p:nvSpPr>
        <p:spPr/>
        <p:txBody>
          <a:bodyPr>
            <a:normAutofit fontScale="92500" lnSpcReduction="10000"/>
          </a:bodyPr>
          <a:lstStyle/>
          <a:p>
            <a:r>
              <a:rPr lang="en-US" dirty="0"/>
              <a:t>hospital </a:t>
            </a:r>
            <a:r>
              <a:rPr lang="en-US" b="1" dirty="0"/>
              <a:t>length-of-stay</a:t>
            </a:r>
            <a:r>
              <a:rPr lang="en-US" dirty="0"/>
              <a:t> (LOS) </a:t>
            </a:r>
          </a:p>
          <a:p>
            <a:pPr lvl="1"/>
            <a:r>
              <a:rPr lang="en-US" dirty="0"/>
              <a:t>LOS is defined as the time between hospital admission and discharge measured in days.</a:t>
            </a:r>
          </a:p>
          <a:p>
            <a:r>
              <a:rPr lang="en-US" dirty="0"/>
              <a:t>U.S. hospital stays cost the health system at least </a:t>
            </a:r>
            <a:r>
              <a:rPr lang="en-US" dirty="0">
                <a:hlinkClick r:id="rId2"/>
              </a:rPr>
              <a:t>$377.5 billion per year</a:t>
            </a:r>
            <a:r>
              <a:rPr lang="en-US" dirty="0"/>
              <a:t> and recent </a:t>
            </a:r>
            <a:r>
              <a:rPr lang="en-US" dirty="0">
                <a:hlinkClick r:id="rId3"/>
              </a:rPr>
              <a:t>Medicare legislation</a:t>
            </a:r>
            <a:r>
              <a:rPr lang="en-US" dirty="0"/>
              <a:t> standardizes payments for procedures performed, regardless of the number of days a patient spends in the hospital. This incentivizes hospitals to identify patients of high LOS risk at the time of admission. Once identified, patients with high LOS risk can have their treatment plan optimized to minimize LOS and lower the chance of getting a hospital-acquired condition such as staph infection. Another benefit is that prior knowledge of LOS can aid in logistics such as room and bed allocation planning.</a:t>
            </a:r>
          </a:p>
        </p:txBody>
      </p:sp>
      <p:sp>
        <p:nvSpPr>
          <p:cNvPr id="5" name="TextBox 4">
            <a:extLst>
              <a:ext uri="{FF2B5EF4-FFF2-40B4-BE49-F238E27FC236}">
                <a16:creationId xmlns:a16="http://schemas.microsoft.com/office/drawing/2014/main" id="{DA4AA24B-7058-7B0A-2933-5FC376195326}"/>
              </a:ext>
            </a:extLst>
          </p:cNvPr>
          <p:cNvSpPr txBox="1"/>
          <p:nvPr/>
        </p:nvSpPr>
        <p:spPr>
          <a:xfrm>
            <a:off x="2319489" y="5988734"/>
            <a:ext cx="8391222" cy="369332"/>
          </a:xfrm>
          <a:prstGeom prst="rect">
            <a:avLst/>
          </a:prstGeom>
          <a:noFill/>
        </p:spPr>
        <p:txBody>
          <a:bodyPr wrap="square">
            <a:spAutoFit/>
          </a:bodyPr>
          <a:lstStyle/>
          <a:p>
            <a:r>
              <a:rPr lang="en-US" dirty="0"/>
              <a:t>https://www.healthcatalyst.com/success_stories/reducing-length-of-stay-in-hospital</a:t>
            </a:r>
          </a:p>
        </p:txBody>
      </p:sp>
    </p:spTree>
    <p:extLst>
      <p:ext uri="{BB962C8B-B14F-4D97-AF65-F5344CB8AC3E}">
        <p14:creationId xmlns:p14="http://schemas.microsoft.com/office/powerpoint/2010/main" val="2475133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0DAA-CA7A-4A3F-AC9B-E1866DB23A74}"/>
              </a:ext>
            </a:extLst>
          </p:cNvPr>
          <p:cNvSpPr>
            <a:spLocks noGrp="1"/>
          </p:cNvSpPr>
          <p:nvPr>
            <p:ph type="title"/>
          </p:nvPr>
        </p:nvSpPr>
        <p:spPr/>
        <p:txBody>
          <a:bodyPr/>
          <a:lstStyle/>
          <a:p>
            <a:r>
              <a:rPr lang="en-US" b="1" dirty="0"/>
              <a:t>ICUSTAYS.csv Exploration</a:t>
            </a:r>
            <a:endParaRPr lang="en-US" dirty="0"/>
          </a:p>
        </p:txBody>
      </p:sp>
      <p:pic>
        <p:nvPicPr>
          <p:cNvPr id="4" name="Content Placeholder 3">
            <a:extLst>
              <a:ext uri="{FF2B5EF4-FFF2-40B4-BE49-F238E27FC236}">
                <a16:creationId xmlns:a16="http://schemas.microsoft.com/office/drawing/2014/main" id="{0BB1074D-1CBB-41CC-BBA6-EAAD607D5063}"/>
              </a:ext>
            </a:extLst>
          </p:cNvPr>
          <p:cNvPicPr>
            <a:picLocks noGrp="1" noChangeAspect="1"/>
          </p:cNvPicPr>
          <p:nvPr>
            <p:ph idx="1"/>
          </p:nvPr>
        </p:nvPicPr>
        <p:blipFill>
          <a:blip r:embed="rId2"/>
          <a:stretch>
            <a:fillRect/>
          </a:stretch>
        </p:blipFill>
        <p:spPr>
          <a:xfrm>
            <a:off x="412550" y="1498489"/>
            <a:ext cx="4468040" cy="4351338"/>
          </a:xfrm>
          <a:prstGeom prst="rect">
            <a:avLst/>
          </a:prstGeom>
        </p:spPr>
      </p:pic>
      <p:pic>
        <p:nvPicPr>
          <p:cNvPr id="5" name="Picture 4">
            <a:extLst>
              <a:ext uri="{FF2B5EF4-FFF2-40B4-BE49-F238E27FC236}">
                <a16:creationId xmlns:a16="http://schemas.microsoft.com/office/drawing/2014/main" id="{9E91323C-FB93-41FF-8CEB-B64D20D24093}"/>
              </a:ext>
            </a:extLst>
          </p:cNvPr>
          <p:cNvPicPr>
            <a:picLocks noChangeAspect="1"/>
          </p:cNvPicPr>
          <p:nvPr/>
        </p:nvPicPr>
        <p:blipFill>
          <a:blip r:embed="rId3"/>
          <a:stretch>
            <a:fillRect/>
          </a:stretch>
        </p:blipFill>
        <p:spPr>
          <a:xfrm>
            <a:off x="6901106" y="152041"/>
            <a:ext cx="3829050" cy="1095375"/>
          </a:xfrm>
          <a:prstGeom prst="rect">
            <a:avLst/>
          </a:prstGeom>
        </p:spPr>
      </p:pic>
      <p:pic>
        <p:nvPicPr>
          <p:cNvPr id="3" name="Content Placeholder 3">
            <a:extLst>
              <a:ext uri="{FF2B5EF4-FFF2-40B4-BE49-F238E27FC236}">
                <a16:creationId xmlns:a16="http://schemas.microsoft.com/office/drawing/2014/main" id="{D60098FD-A601-3199-FC63-647A4BBF2B60}"/>
              </a:ext>
            </a:extLst>
          </p:cNvPr>
          <p:cNvPicPr>
            <a:picLocks noChangeAspect="1"/>
          </p:cNvPicPr>
          <p:nvPr/>
        </p:nvPicPr>
        <p:blipFill>
          <a:blip r:embed="rId4"/>
          <a:stretch>
            <a:fillRect/>
          </a:stretch>
        </p:blipFill>
        <p:spPr>
          <a:xfrm>
            <a:off x="5206383" y="1498489"/>
            <a:ext cx="6657520" cy="3894724"/>
          </a:xfrm>
          <a:prstGeom prst="rect">
            <a:avLst/>
          </a:prstGeom>
        </p:spPr>
      </p:pic>
    </p:spTree>
    <p:extLst>
      <p:ext uri="{BB962C8B-B14F-4D97-AF65-F5344CB8AC3E}">
        <p14:creationId xmlns:p14="http://schemas.microsoft.com/office/powerpoint/2010/main" val="11471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43AACDD-11A5-4BF1-B7AE-892BBA2FC647}"/>
              </a:ext>
            </a:extLst>
          </p:cNvPr>
          <p:cNvPicPr>
            <a:picLocks noGrp="1" noChangeAspect="1"/>
          </p:cNvPicPr>
          <p:nvPr>
            <p:ph idx="1"/>
          </p:nvPr>
        </p:nvPicPr>
        <p:blipFill>
          <a:blip r:embed="rId2"/>
          <a:stretch>
            <a:fillRect/>
          </a:stretch>
        </p:blipFill>
        <p:spPr>
          <a:xfrm>
            <a:off x="247171" y="275407"/>
            <a:ext cx="8389511" cy="4351338"/>
          </a:xfrm>
          <a:prstGeom prst="rect">
            <a:avLst/>
          </a:prstGeom>
        </p:spPr>
      </p:pic>
      <p:pic>
        <p:nvPicPr>
          <p:cNvPr id="3" name="Picture 2">
            <a:extLst>
              <a:ext uri="{FF2B5EF4-FFF2-40B4-BE49-F238E27FC236}">
                <a16:creationId xmlns:a16="http://schemas.microsoft.com/office/drawing/2014/main" id="{163D2618-7AA0-4941-54B1-D682EF138592}"/>
              </a:ext>
            </a:extLst>
          </p:cNvPr>
          <p:cNvPicPr>
            <a:picLocks noChangeAspect="1"/>
          </p:cNvPicPr>
          <p:nvPr/>
        </p:nvPicPr>
        <p:blipFill>
          <a:blip r:embed="rId3"/>
          <a:stretch>
            <a:fillRect/>
          </a:stretch>
        </p:blipFill>
        <p:spPr>
          <a:xfrm>
            <a:off x="3529468" y="3150894"/>
            <a:ext cx="8662532" cy="3579298"/>
          </a:xfrm>
          <a:prstGeom prst="rect">
            <a:avLst/>
          </a:prstGeom>
        </p:spPr>
      </p:pic>
      <p:pic>
        <p:nvPicPr>
          <p:cNvPr id="5" name="Content Placeholder 3">
            <a:extLst>
              <a:ext uri="{FF2B5EF4-FFF2-40B4-BE49-F238E27FC236}">
                <a16:creationId xmlns:a16="http://schemas.microsoft.com/office/drawing/2014/main" id="{C96E9C98-3089-A0B3-F5A0-3BFE531404B3}"/>
              </a:ext>
            </a:extLst>
          </p:cNvPr>
          <p:cNvPicPr>
            <a:picLocks noChangeAspect="1"/>
          </p:cNvPicPr>
          <p:nvPr/>
        </p:nvPicPr>
        <p:blipFill>
          <a:blip r:embed="rId4"/>
          <a:stretch>
            <a:fillRect/>
          </a:stretch>
        </p:blipFill>
        <p:spPr>
          <a:xfrm>
            <a:off x="6992312" y="4793775"/>
            <a:ext cx="5133975" cy="1562100"/>
          </a:xfrm>
          <a:prstGeom prst="rect">
            <a:avLst/>
          </a:prstGeom>
        </p:spPr>
      </p:pic>
    </p:spTree>
    <p:extLst>
      <p:ext uri="{BB962C8B-B14F-4D97-AF65-F5344CB8AC3E}">
        <p14:creationId xmlns:p14="http://schemas.microsoft.com/office/powerpoint/2010/main" val="1674324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1E7E-28EC-47D7-ABC8-04A564B6449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79497F-C575-47DE-ABA1-31D12754416D}"/>
              </a:ext>
            </a:extLst>
          </p:cNvPr>
          <p:cNvPicPr>
            <a:picLocks noGrp="1" noChangeAspect="1"/>
          </p:cNvPicPr>
          <p:nvPr>
            <p:ph idx="1"/>
          </p:nvPr>
        </p:nvPicPr>
        <p:blipFill>
          <a:blip r:embed="rId2"/>
          <a:stretch>
            <a:fillRect/>
          </a:stretch>
        </p:blipFill>
        <p:spPr>
          <a:xfrm>
            <a:off x="642300" y="365125"/>
            <a:ext cx="8286750" cy="1847850"/>
          </a:xfrm>
          <a:prstGeom prst="rect">
            <a:avLst/>
          </a:prstGeom>
        </p:spPr>
      </p:pic>
      <p:pic>
        <p:nvPicPr>
          <p:cNvPr id="5" name="Picture 4">
            <a:extLst>
              <a:ext uri="{FF2B5EF4-FFF2-40B4-BE49-F238E27FC236}">
                <a16:creationId xmlns:a16="http://schemas.microsoft.com/office/drawing/2014/main" id="{4C094A0E-DFF2-43BA-A958-9E4292DAF785}"/>
              </a:ext>
            </a:extLst>
          </p:cNvPr>
          <p:cNvPicPr>
            <a:picLocks noChangeAspect="1"/>
          </p:cNvPicPr>
          <p:nvPr/>
        </p:nvPicPr>
        <p:blipFill>
          <a:blip r:embed="rId3"/>
          <a:stretch>
            <a:fillRect/>
          </a:stretch>
        </p:blipFill>
        <p:spPr>
          <a:xfrm>
            <a:off x="5225100" y="1565799"/>
            <a:ext cx="6324600" cy="4953000"/>
          </a:xfrm>
          <a:prstGeom prst="rect">
            <a:avLst/>
          </a:prstGeom>
        </p:spPr>
      </p:pic>
    </p:spTree>
    <p:extLst>
      <p:ext uri="{BB962C8B-B14F-4D97-AF65-F5344CB8AC3E}">
        <p14:creationId xmlns:p14="http://schemas.microsoft.com/office/powerpoint/2010/main" val="2616590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41C-6BB5-4DDF-AD15-EB35FBD7B6B4}"/>
              </a:ext>
            </a:extLst>
          </p:cNvPr>
          <p:cNvSpPr>
            <a:spLocks noGrp="1"/>
          </p:cNvSpPr>
          <p:nvPr>
            <p:ph type="title"/>
          </p:nvPr>
        </p:nvSpPr>
        <p:spPr/>
        <p:txBody>
          <a:bodyPr/>
          <a:lstStyle/>
          <a:p>
            <a:r>
              <a:rPr lang="en-US" b="1" dirty="0"/>
              <a:t>Data Preprocessing</a:t>
            </a:r>
            <a:endParaRPr lang="en-US" dirty="0"/>
          </a:p>
        </p:txBody>
      </p:sp>
      <p:sp>
        <p:nvSpPr>
          <p:cNvPr id="3" name="Content Placeholder 2">
            <a:extLst>
              <a:ext uri="{FF2B5EF4-FFF2-40B4-BE49-F238E27FC236}">
                <a16:creationId xmlns:a16="http://schemas.microsoft.com/office/drawing/2014/main" id="{82CC94B2-F02D-4885-8567-D592378EAC3C}"/>
              </a:ext>
            </a:extLst>
          </p:cNvPr>
          <p:cNvSpPr>
            <a:spLocks noGrp="1"/>
          </p:cNvSpPr>
          <p:nvPr>
            <p:ph idx="1"/>
          </p:nvPr>
        </p:nvSpPr>
        <p:spPr/>
        <p:txBody>
          <a:bodyPr/>
          <a:lstStyle/>
          <a:p>
            <a:r>
              <a:rPr lang="en-US" dirty="0"/>
              <a:t>Even after completing the feature engineering for age and ICD-9, there were some loose ends that needed tidying up before the data could be used for the prediction model. First, I ensured that no admissions resulting in death were part the cleaned dataset. I dropped all unused columns and verified that no </a:t>
            </a:r>
            <a:r>
              <a:rPr lang="en-US" dirty="0" err="1"/>
              <a:t>NaNs</a:t>
            </a:r>
            <a:r>
              <a:rPr lang="en-US" dirty="0"/>
              <a:t> existed in the data. For the admission type, insurance type, religion, ethnicity, age, and marital status columns, I performed the Pandas </a:t>
            </a:r>
            <a:r>
              <a:rPr lang="en-US" dirty="0" err="1"/>
              <a:t>get_dummies</a:t>
            </a:r>
            <a:r>
              <a:rPr lang="en-US" dirty="0"/>
              <a:t> command to convert these categorical variables into dummy/indicator variables. The final </a:t>
            </a:r>
            <a:r>
              <a:rPr lang="en-US" dirty="0" err="1"/>
              <a:t>DataFrame</a:t>
            </a:r>
            <a:r>
              <a:rPr lang="en-US" dirty="0"/>
              <a:t> size resulted in 48 feature columns and 1 target column with an entry count of 53,104.</a:t>
            </a:r>
          </a:p>
        </p:txBody>
      </p:sp>
    </p:spTree>
    <p:extLst>
      <p:ext uri="{BB962C8B-B14F-4D97-AF65-F5344CB8AC3E}">
        <p14:creationId xmlns:p14="http://schemas.microsoft.com/office/powerpoint/2010/main" val="37424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B548-2B18-4DF3-A919-EB164AE5D69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3E5CD4A-A480-4D0D-B90B-73621EEC2D40}"/>
              </a:ext>
            </a:extLst>
          </p:cNvPr>
          <p:cNvPicPr>
            <a:picLocks noGrp="1" noChangeAspect="1"/>
          </p:cNvPicPr>
          <p:nvPr>
            <p:ph idx="1"/>
          </p:nvPr>
        </p:nvPicPr>
        <p:blipFill>
          <a:blip r:embed="rId2"/>
          <a:stretch>
            <a:fillRect/>
          </a:stretch>
        </p:blipFill>
        <p:spPr>
          <a:xfrm>
            <a:off x="691445" y="13493"/>
            <a:ext cx="6981825" cy="2028825"/>
          </a:xfrm>
          <a:prstGeom prst="rect">
            <a:avLst/>
          </a:prstGeom>
        </p:spPr>
      </p:pic>
      <p:pic>
        <p:nvPicPr>
          <p:cNvPr id="5" name="Picture 4">
            <a:extLst>
              <a:ext uri="{FF2B5EF4-FFF2-40B4-BE49-F238E27FC236}">
                <a16:creationId xmlns:a16="http://schemas.microsoft.com/office/drawing/2014/main" id="{D191C457-4FD2-4526-AE43-9A647B233898}"/>
              </a:ext>
            </a:extLst>
          </p:cNvPr>
          <p:cNvPicPr>
            <a:picLocks noChangeAspect="1"/>
          </p:cNvPicPr>
          <p:nvPr/>
        </p:nvPicPr>
        <p:blipFill>
          <a:blip r:embed="rId3"/>
          <a:stretch>
            <a:fillRect/>
          </a:stretch>
        </p:blipFill>
        <p:spPr>
          <a:xfrm>
            <a:off x="1980856" y="1790700"/>
            <a:ext cx="9210675" cy="5067300"/>
          </a:xfrm>
          <a:prstGeom prst="rect">
            <a:avLst/>
          </a:prstGeom>
        </p:spPr>
      </p:pic>
    </p:spTree>
    <p:extLst>
      <p:ext uri="{BB962C8B-B14F-4D97-AF65-F5344CB8AC3E}">
        <p14:creationId xmlns:p14="http://schemas.microsoft.com/office/powerpoint/2010/main" val="902343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AE3B68-F3A5-420F-A312-04D7B3C88166}"/>
              </a:ext>
            </a:extLst>
          </p:cNvPr>
          <p:cNvPicPr>
            <a:picLocks noGrp="1" noChangeAspect="1"/>
          </p:cNvPicPr>
          <p:nvPr>
            <p:ph idx="1"/>
          </p:nvPr>
        </p:nvPicPr>
        <p:blipFill>
          <a:blip r:embed="rId2"/>
          <a:stretch>
            <a:fillRect/>
          </a:stretch>
        </p:blipFill>
        <p:spPr>
          <a:xfrm>
            <a:off x="323541" y="235617"/>
            <a:ext cx="5772459" cy="4351338"/>
          </a:xfrm>
          <a:prstGeom prst="rect">
            <a:avLst/>
          </a:prstGeom>
        </p:spPr>
      </p:pic>
      <p:pic>
        <p:nvPicPr>
          <p:cNvPr id="3" name="Content Placeholder 3">
            <a:extLst>
              <a:ext uri="{FF2B5EF4-FFF2-40B4-BE49-F238E27FC236}">
                <a16:creationId xmlns:a16="http://schemas.microsoft.com/office/drawing/2014/main" id="{B187126C-C86F-E287-57F5-A2C85FBADEE9}"/>
              </a:ext>
            </a:extLst>
          </p:cNvPr>
          <p:cNvPicPr>
            <a:picLocks noChangeAspect="1"/>
          </p:cNvPicPr>
          <p:nvPr/>
        </p:nvPicPr>
        <p:blipFill>
          <a:blip r:embed="rId3"/>
          <a:stretch>
            <a:fillRect/>
          </a:stretch>
        </p:blipFill>
        <p:spPr>
          <a:xfrm>
            <a:off x="5014639" y="2229076"/>
            <a:ext cx="7090484" cy="3835646"/>
          </a:xfrm>
          <a:prstGeom prst="rect">
            <a:avLst/>
          </a:prstGeom>
        </p:spPr>
      </p:pic>
    </p:spTree>
    <p:extLst>
      <p:ext uri="{BB962C8B-B14F-4D97-AF65-F5344CB8AC3E}">
        <p14:creationId xmlns:p14="http://schemas.microsoft.com/office/powerpoint/2010/main" val="410254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ED64-FF38-45AA-9FAE-4C83948D8242}"/>
              </a:ext>
            </a:extLst>
          </p:cNvPr>
          <p:cNvSpPr>
            <a:spLocks noGrp="1"/>
          </p:cNvSpPr>
          <p:nvPr>
            <p:ph type="title"/>
          </p:nvPr>
        </p:nvSpPr>
        <p:spPr>
          <a:xfrm>
            <a:off x="376287" y="101174"/>
            <a:ext cx="10515600" cy="1325563"/>
          </a:xfrm>
        </p:spPr>
        <p:txBody>
          <a:bodyPr/>
          <a:lstStyle/>
          <a:p>
            <a:r>
              <a:rPr lang="en-US" dirty="0"/>
              <a:t>Data-clean function</a:t>
            </a:r>
          </a:p>
        </p:txBody>
      </p:sp>
      <p:sp>
        <p:nvSpPr>
          <p:cNvPr id="3" name="Content Placeholder 2">
            <a:extLst>
              <a:ext uri="{FF2B5EF4-FFF2-40B4-BE49-F238E27FC236}">
                <a16:creationId xmlns:a16="http://schemas.microsoft.com/office/drawing/2014/main" id="{17900E95-8DA9-4A13-9DAA-065C18095266}"/>
              </a:ext>
            </a:extLst>
          </p:cNvPr>
          <p:cNvSpPr>
            <a:spLocks noGrp="1"/>
          </p:cNvSpPr>
          <p:nvPr>
            <p:ph idx="1"/>
          </p:nvPr>
        </p:nvSpPr>
        <p:spPr>
          <a:xfrm>
            <a:off x="838200" y="1128205"/>
            <a:ext cx="10515600" cy="597064"/>
          </a:xfrm>
        </p:spPr>
        <p:txBody>
          <a:bodyPr/>
          <a:lstStyle/>
          <a:p>
            <a:r>
              <a:rPr lang="en-US" dirty="0"/>
              <a:t>Put all the above into one data clean function</a:t>
            </a:r>
          </a:p>
        </p:txBody>
      </p:sp>
      <p:pic>
        <p:nvPicPr>
          <p:cNvPr id="4" name="Picture 3">
            <a:extLst>
              <a:ext uri="{FF2B5EF4-FFF2-40B4-BE49-F238E27FC236}">
                <a16:creationId xmlns:a16="http://schemas.microsoft.com/office/drawing/2014/main" id="{91728506-E6E2-4BFB-87BC-E6D7248A9E18}"/>
              </a:ext>
            </a:extLst>
          </p:cNvPr>
          <p:cNvPicPr>
            <a:picLocks noChangeAspect="1"/>
          </p:cNvPicPr>
          <p:nvPr/>
        </p:nvPicPr>
        <p:blipFill>
          <a:blip r:embed="rId2"/>
          <a:stretch>
            <a:fillRect/>
          </a:stretch>
        </p:blipFill>
        <p:spPr>
          <a:xfrm>
            <a:off x="206605" y="1614929"/>
            <a:ext cx="9229626" cy="4114866"/>
          </a:xfrm>
          <a:prstGeom prst="rect">
            <a:avLst/>
          </a:prstGeom>
        </p:spPr>
      </p:pic>
    </p:spTree>
    <p:extLst>
      <p:ext uri="{BB962C8B-B14F-4D97-AF65-F5344CB8AC3E}">
        <p14:creationId xmlns:p14="http://schemas.microsoft.com/office/powerpoint/2010/main" val="3579979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FB70-27E3-43A4-ABB4-CBF3CB9F3DF5}"/>
              </a:ext>
            </a:extLst>
          </p:cNvPr>
          <p:cNvSpPr>
            <a:spLocks noGrp="1"/>
          </p:cNvSpPr>
          <p:nvPr>
            <p:ph type="title"/>
          </p:nvPr>
        </p:nvSpPr>
        <p:spPr/>
        <p:txBody>
          <a:bodyPr/>
          <a:lstStyle/>
          <a:p>
            <a:r>
              <a:rPr lang="en-US" b="1" dirty="0"/>
              <a:t>Length-of-Stay Prediction Model</a:t>
            </a:r>
            <a:endParaRPr lang="en-US" dirty="0"/>
          </a:p>
        </p:txBody>
      </p:sp>
      <p:sp>
        <p:nvSpPr>
          <p:cNvPr id="3" name="Content Placeholder 2">
            <a:extLst>
              <a:ext uri="{FF2B5EF4-FFF2-40B4-BE49-F238E27FC236}">
                <a16:creationId xmlns:a16="http://schemas.microsoft.com/office/drawing/2014/main" id="{4C9F38E5-6695-423C-BF33-0AEB840671A6}"/>
              </a:ext>
            </a:extLst>
          </p:cNvPr>
          <p:cNvSpPr>
            <a:spLocks noGrp="1"/>
          </p:cNvSpPr>
          <p:nvPr>
            <p:ph idx="1"/>
          </p:nvPr>
        </p:nvSpPr>
        <p:spPr/>
        <p:txBody>
          <a:bodyPr/>
          <a:lstStyle/>
          <a:p>
            <a:r>
              <a:rPr lang="en-US" dirty="0"/>
              <a:t>To implement the prediction model, I split the LOS target variable and features into training and test sets at an 80:20 ratio using the </a:t>
            </a:r>
            <a:r>
              <a:rPr lang="en-US" dirty="0" err="1"/>
              <a:t>scikit</a:t>
            </a:r>
            <a:r>
              <a:rPr lang="en-US" dirty="0"/>
              <a:t>-learn </a:t>
            </a:r>
            <a:r>
              <a:rPr lang="en-US" dirty="0" err="1"/>
              <a:t>train_test_split</a:t>
            </a:r>
            <a:r>
              <a:rPr lang="en-US" dirty="0"/>
              <a:t> function. Using the training set, I'll fit five different regression models (from the </a:t>
            </a:r>
            <a:r>
              <a:rPr lang="en-US" dirty="0" err="1"/>
              <a:t>scikit</a:t>
            </a:r>
            <a:r>
              <a:rPr lang="en-US" dirty="0"/>
              <a:t>-learn library) using default settings to see what the R2 score comparison looked like.</a:t>
            </a:r>
          </a:p>
        </p:txBody>
      </p:sp>
      <p:pic>
        <p:nvPicPr>
          <p:cNvPr id="4" name="Picture 3">
            <a:extLst>
              <a:ext uri="{FF2B5EF4-FFF2-40B4-BE49-F238E27FC236}">
                <a16:creationId xmlns:a16="http://schemas.microsoft.com/office/drawing/2014/main" id="{EC670A5B-3D00-4E28-9C90-B0C273E60C2A}"/>
              </a:ext>
            </a:extLst>
          </p:cNvPr>
          <p:cNvPicPr>
            <a:picLocks noChangeAspect="1"/>
          </p:cNvPicPr>
          <p:nvPr/>
        </p:nvPicPr>
        <p:blipFill>
          <a:blip r:embed="rId2"/>
          <a:stretch>
            <a:fillRect/>
          </a:stretch>
        </p:blipFill>
        <p:spPr>
          <a:xfrm>
            <a:off x="3028998" y="3863124"/>
            <a:ext cx="5210175" cy="1733550"/>
          </a:xfrm>
          <a:prstGeom prst="rect">
            <a:avLst/>
          </a:prstGeom>
        </p:spPr>
      </p:pic>
    </p:spTree>
    <p:extLst>
      <p:ext uri="{BB962C8B-B14F-4D97-AF65-F5344CB8AC3E}">
        <p14:creationId xmlns:p14="http://schemas.microsoft.com/office/powerpoint/2010/main" val="205495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ADD2F4-9342-42F5-BC1B-C28638C4438D}"/>
              </a:ext>
            </a:extLst>
          </p:cNvPr>
          <p:cNvPicPr>
            <a:picLocks noGrp="1" noChangeAspect="1"/>
          </p:cNvPicPr>
          <p:nvPr>
            <p:ph idx="1"/>
          </p:nvPr>
        </p:nvPicPr>
        <p:blipFill>
          <a:blip r:embed="rId2"/>
          <a:stretch>
            <a:fillRect/>
          </a:stretch>
        </p:blipFill>
        <p:spPr>
          <a:xfrm>
            <a:off x="580236" y="379094"/>
            <a:ext cx="8305800" cy="3400425"/>
          </a:xfrm>
          <a:prstGeom prst="rect">
            <a:avLst/>
          </a:prstGeom>
        </p:spPr>
      </p:pic>
      <p:pic>
        <p:nvPicPr>
          <p:cNvPr id="3" name="Content Placeholder 3">
            <a:extLst>
              <a:ext uri="{FF2B5EF4-FFF2-40B4-BE49-F238E27FC236}">
                <a16:creationId xmlns:a16="http://schemas.microsoft.com/office/drawing/2014/main" id="{E3C96EA8-2A3B-F992-A230-91611C20ABF3}"/>
              </a:ext>
            </a:extLst>
          </p:cNvPr>
          <p:cNvPicPr>
            <a:picLocks noChangeAspect="1"/>
          </p:cNvPicPr>
          <p:nvPr/>
        </p:nvPicPr>
        <p:blipFill>
          <a:blip r:embed="rId3"/>
          <a:stretch>
            <a:fillRect/>
          </a:stretch>
        </p:blipFill>
        <p:spPr>
          <a:xfrm>
            <a:off x="323056" y="3779519"/>
            <a:ext cx="5728529" cy="2946180"/>
          </a:xfrm>
          <a:prstGeom prst="rect">
            <a:avLst/>
          </a:prstGeom>
        </p:spPr>
      </p:pic>
      <p:pic>
        <p:nvPicPr>
          <p:cNvPr id="5" name="Picture 4">
            <a:extLst>
              <a:ext uri="{FF2B5EF4-FFF2-40B4-BE49-F238E27FC236}">
                <a16:creationId xmlns:a16="http://schemas.microsoft.com/office/drawing/2014/main" id="{BE451115-9894-061F-BACC-B57E47535F03}"/>
              </a:ext>
            </a:extLst>
          </p:cNvPr>
          <p:cNvPicPr>
            <a:picLocks noChangeAspect="1"/>
          </p:cNvPicPr>
          <p:nvPr/>
        </p:nvPicPr>
        <p:blipFill>
          <a:blip r:embed="rId4"/>
          <a:stretch>
            <a:fillRect/>
          </a:stretch>
        </p:blipFill>
        <p:spPr>
          <a:xfrm>
            <a:off x="7064408" y="3783535"/>
            <a:ext cx="4152900" cy="1628775"/>
          </a:xfrm>
          <a:prstGeom prst="rect">
            <a:avLst/>
          </a:prstGeom>
        </p:spPr>
      </p:pic>
    </p:spTree>
    <p:extLst>
      <p:ext uri="{BB962C8B-B14F-4D97-AF65-F5344CB8AC3E}">
        <p14:creationId xmlns:p14="http://schemas.microsoft.com/office/powerpoint/2010/main" val="1506086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37B2-CCCE-4370-AABE-3F2EA8586B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F9C3CB0-C5E5-4110-BC06-DFD786221ED6}"/>
              </a:ext>
            </a:extLst>
          </p:cNvPr>
          <p:cNvPicPr>
            <a:picLocks noGrp="1" noChangeAspect="1"/>
          </p:cNvPicPr>
          <p:nvPr>
            <p:ph idx="1"/>
          </p:nvPr>
        </p:nvPicPr>
        <p:blipFill>
          <a:blip r:embed="rId2"/>
          <a:stretch>
            <a:fillRect/>
          </a:stretch>
        </p:blipFill>
        <p:spPr>
          <a:xfrm>
            <a:off x="162416" y="66675"/>
            <a:ext cx="8115300" cy="3248025"/>
          </a:xfrm>
          <a:prstGeom prst="rect">
            <a:avLst/>
          </a:prstGeom>
        </p:spPr>
      </p:pic>
      <p:pic>
        <p:nvPicPr>
          <p:cNvPr id="5" name="Picture 4">
            <a:extLst>
              <a:ext uri="{FF2B5EF4-FFF2-40B4-BE49-F238E27FC236}">
                <a16:creationId xmlns:a16="http://schemas.microsoft.com/office/drawing/2014/main" id="{7F8BCB6A-A3B2-4C79-9475-07758B8BD706}"/>
              </a:ext>
            </a:extLst>
          </p:cNvPr>
          <p:cNvPicPr>
            <a:picLocks noChangeAspect="1"/>
          </p:cNvPicPr>
          <p:nvPr/>
        </p:nvPicPr>
        <p:blipFill>
          <a:blip r:embed="rId3"/>
          <a:stretch>
            <a:fillRect/>
          </a:stretch>
        </p:blipFill>
        <p:spPr>
          <a:xfrm>
            <a:off x="162416" y="3429000"/>
            <a:ext cx="6575343" cy="2857598"/>
          </a:xfrm>
          <a:prstGeom prst="rect">
            <a:avLst/>
          </a:prstGeom>
        </p:spPr>
      </p:pic>
      <p:pic>
        <p:nvPicPr>
          <p:cNvPr id="6" name="Picture 5">
            <a:extLst>
              <a:ext uri="{FF2B5EF4-FFF2-40B4-BE49-F238E27FC236}">
                <a16:creationId xmlns:a16="http://schemas.microsoft.com/office/drawing/2014/main" id="{60A08E28-03C1-4E0D-807A-8C5DD0BB5779}"/>
              </a:ext>
            </a:extLst>
          </p:cNvPr>
          <p:cNvPicPr>
            <a:picLocks noChangeAspect="1"/>
          </p:cNvPicPr>
          <p:nvPr/>
        </p:nvPicPr>
        <p:blipFill>
          <a:blip r:embed="rId4"/>
          <a:stretch>
            <a:fillRect/>
          </a:stretch>
        </p:blipFill>
        <p:spPr>
          <a:xfrm>
            <a:off x="6737759" y="4072379"/>
            <a:ext cx="5074027" cy="1766446"/>
          </a:xfrm>
          <a:prstGeom prst="rect">
            <a:avLst/>
          </a:prstGeom>
        </p:spPr>
      </p:pic>
    </p:spTree>
    <p:extLst>
      <p:ext uri="{BB962C8B-B14F-4D97-AF65-F5344CB8AC3E}">
        <p14:creationId xmlns:p14="http://schemas.microsoft.com/office/powerpoint/2010/main" val="11949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C41B-D0DB-4CAC-9501-ADD8D21A3776}"/>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BDEE3B81-47E0-4B66-B745-EFE36EF22465}"/>
              </a:ext>
            </a:extLst>
          </p:cNvPr>
          <p:cNvSpPr>
            <a:spLocks noGrp="1"/>
          </p:cNvSpPr>
          <p:nvPr>
            <p:ph idx="1"/>
          </p:nvPr>
        </p:nvSpPr>
        <p:spPr/>
        <p:txBody>
          <a:bodyPr/>
          <a:lstStyle/>
          <a:p>
            <a:r>
              <a:rPr lang="en-US" dirty="0"/>
              <a:t>The goal is to create a model that predicts the length of stay for each patient at time of admission</a:t>
            </a:r>
          </a:p>
        </p:txBody>
      </p:sp>
    </p:spTree>
    <p:extLst>
      <p:ext uri="{BB962C8B-B14F-4D97-AF65-F5344CB8AC3E}">
        <p14:creationId xmlns:p14="http://schemas.microsoft.com/office/powerpoint/2010/main" val="304905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6B58-5A3E-4592-987C-D3D8075D3EAC}"/>
              </a:ext>
            </a:extLst>
          </p:cNvPr>
          <p:cNvSpPr>
            <a:spLocks noGrp="1"/>
          </p:cNvSpPr>
          <p:nvPr>
            <p:ph type="title"/>
          </p:nvPr>
        </p:nvSpPr>
        <p:spPr/>
        <p:txBody>
          <a:bodyPr/>
          <a:lstStyle/>
          <a:p>
            <a:r>
              <a:rPr lang="en-US" dirty="0"/>
              <a:t>Model: Random Forest</a:t>
            </a:r>
          </a:p>
        </p:txBody>
      </p:sp>
      <p:pic>
        <p:nvPicPr>
          <p:cNvPr id="4" name="Content Placeholder 3">
            <a:extLst>
              <a:ext uri="{FF2B5EF4-FFF2-40B4-BE49-F238E27FC236}">
                <a16:creationId xmlns:a16="http://schemas.microsoft.com/office/drawing/2014/main" id="{B16F2B21-AD92-4058-A94A-A832DEF6AAD5}"/>
              </a:ext>
            </a:extLst>
          </p:cNvPr>
          <p:cNvPicPr>
            <a:picLocks noGrp="1" noChangeAspect="1"/>
          </p:cNvPicPr>
          <p:nvPr>
            <p:ph idx="1"/>
          </p:nvPr>
        </p:nvPicPr>
        <p:blipFill>
          <a:blip r:embed="rId2"/>
          <a:stretch>
            <a:fillRect/>
          </a:stretch>
        </p:blipFill>
        <p:spPr>
          <a:xfrm>
            <a:off x="1481015" y="1690688"/>
            <a:ext cx="5930588" cy="4351338"/>
          </a:xfrm>
          <a:prstGeom prst="rect">
            <a:avLst/>
          </a:prstGeom>
        </p:spPr>
      </p:pic>
      <p:sp>
        <p:nvSpPr>
          <p:cNvPr id="5" name="TextBox 4">
            <a:extLst>
              <a:ext uri="{FF2B5EF4-FFF2-40B4-BE49-F238E27FC236}">
                <a16:creationId xmlns:a16="http://schemas.microsoft.com/office/drawing/2014/main" id="{408C6E9A-B056-49E8-A02E-E799DF68415B}"/>
              </a:ext>
            </a:extLst>
          </p:cNvPr>
          <p:cNvSpPr txBox="1"/>
          <p:nvPr/>
        </p:nvSpPr>
        <p:spPr>
          <a:xfrm>
            <a:off x="7656700" y="2158197"/>
            <a:ext cx="4089098" cy="4524315"/>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 is an ensemble learning method for classification, regression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Random Forest is a bagging technology that each tree runs parallel and does not communicate with each other. The final result is the average of predictions from all trees (bagging)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an ensemble solution which aggregates the decision from each tree.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highly accurate classifier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93400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2AAB-BC68-4B8A-A5B7-F9FD4FBAA182}"/>
              </a:ext>
            </a:extLst>
          </p:cNvPr>
          <p:cNvSpPr>
            <a:spLocks noGrp="1"/>
          </p:cNvSpPr>
          <p:nvPr>
            <p:ph type="title"/>
          </p:nvPr>
        </p:nvSpPr>
        <p:spPr>
          <a:xfrm>
            <a:off x="687371" y="0"/>
            <a:ext cx="10515600" cy="1325563"/>
          </a:xfrm>
        </p:spPr>
        <p:txBody>
          <a:bodyPr/>
          <a:lstStyle/>
          <a:p>
            <a:r>
              <a:rPr lang="en-US" dirty="0"/>
              <a:t>Model: K-Nearest Neighbors (KNN)</a:t>
            </a:r>
          </a:p>
        </p:txBody>
      </p:sp>
      <p:pic>
        <p:nvPicPr>
          <p:cNvPr id="4" name="Content Placeholder 3">
            <a:extLst>
              <a:ext uri="{FF2B5EF4-FFF2-40B4-BE49-F238E27FC236}">
                <a16:creationId xmlns:a16="http://schemas.microsoft.com/office/drawing/2014/main" id="{464A5C73-2AAD-4A16-8C64-6218B5F35EDE}"/>
              </a:ext>
            </a:extLst>
          </p:cNvPr>
          <p:cNvPicPr>
            <a:picLocks noGrp="1" noChangeAspect="1"/>
          </p:cNvPicPr>
          <p:nvPr>
            <p:ph idx="1"/>
          </p:nvPr>
        </p:nvPicPr>
        <p:blipFill>
          <a:blip r:embed="rId2"/>
          <a:stretch>
            <a:fillRect/>
          </a:stretch>
        </p:blipFill>
        <p:spPr>
          <a:xfrm>
            <a:off x="838200" y="1589955"/>
            <a:ext cx="2569220" cy="4351338"/>
          </a:xfrm>
          <a:prstGeom prst="rect">
            <a:avLst/>
          </a:prstGeom>
        </p:spPr>
      </p:pic>
      <p:pic>
        <p:nvPicPr>
          <p:cNvPr id="6" name="Picture 5">
            <a:extLst>
              <a:ext uri="{FF2B5EF4-FFF2-40B4-BE49-F238E27FC236}">
                <a16:creationId xmlns:a16="http://schemas.microsoft.com/office/drawing/2014/main" id="{3ADB24A7-2079-43FA-96BF-7461D0BD27B9}"/>
              </a:ext>
            </a:extLst>
          </p:cNvPr>
          <p:cNvPicPr>
            <a:picLocks noChangeAspect="1"/>
          </p:cNvPicPr>
          <p:nvPr/>
        </p:nvPicPr>
        <p:blipFill>
          <a:blip r:embed="rId3"/>
          <a:stretch>
            <a:fillRect/>
          </a:stretch>
        </p:blipFill>
        <p:spPr>
          <a:xfrm>
            <a:off x="4919564" y="1141486"/>
            <a:ext cx="6029325" cy="5248275"/>
          </a:xfrm>
          <a:prstGeom prst="rect">
            <a:avLst/>
          </a:prstGeom>
        </p:spPr>
      </p:pic>
    </p:spTree>
    <p:extLst>
      <p:ext uri="{BB962C8B-B14F-4D97-AF65-F5344CB8AC3E}">
        <p14:creationId xmlns:p14="http://schemas.microsoft.com/office/powerpoint/2010/main" val="1987378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2D86-5072-490D-8EA8-CF89D5F7B512}"/>
              </a:ext>
            </a:extLst>
          </p:cNvPr>
          <p:cNvSpPr>
            <a:spLocks noGrp="1"/>
          </p:cNvSpPr>
          <p:nvPr>
            <p:ph type="title"/>
          </p:nvPr>
        </p:nvSpPr>
        <p:spPr/>
        <p:txBody>
          <a:bodyPr/>
          <a:lstStyle/>
          <a:p>
            <a:r>
              <a:rPr lang="en-US" dirty="0"/>
              <a:t>Model: Linear Regression</a:t>
            </a:r>
          </a:p>
        </p:txBody>
      </p:sp>
      <p:pic>
        <p:nvPicPr>
          <p:cNvPr id="4" name="Content Placeholder 3">
            <a:extLst>
              <a:ext uri="{FF2B5EF4-FFF2-40B4-BE49-F238E27FC236}">
                <a16:creationId xmlns:a16="http://schemas.microsoft.com/office/drawing/2014/main" id="{CA47F486-437B-40A6-87D1-FF933E183E74}"/>
              </a:ext>
            </a:extLst>
          </p:cNvPr>
          <p:cNvPicPr>
            <a:picLocks noGrp="1" noChangeAspect="1"/>
          </p:cNvPicPr>
          <p:nvPr>
            <p:ph idx="1"/>
          </p:nvPr>
        </p:nvPicPr>
        <p:blipFill>
          <a:blip r:embed="rId2"/>
          <a:stretch>
            <a:fillRect/>
          </a:stretch>
        </p:blipFill>
        <p:spPr>
          <a:xfrm>
            <a:off x="1526209" y="2042286"/>
            <a:ext cx="4143375" cy="3314700"/>
          </a:xfrm>
          <a:prstGeom prst="rect">
            <a:avLst/>
          </a:prstGeom>
        </p:spPr>
      </p:pic>
      <p:pic>
        <p:nvPicPr>
          <p:cNvPr id="5" name="Picture 4">
            <a:extLst>
              <a:ext uri="{FF2B5EF4-FFF2-40B4-BE49-F238E27FC236}">
                <a16:creationId xmlns:a16="http://schemas.microsoft.com/office/drawing/2014/main" id="{A5EF4C0C-4021-439A-BA05-87879E3BCDD6}"/>
              </a:ext>
            </a:extLst>
          </p:cNvPr>
          <p:cNvPicPr>
            <a:picLocks noChangeAspect="1"/>
          </p:cNvPicPr>
          <p:nvPr/>
        </p:nvPicPr>
        <p:blipFill>
          <a:blip r:embed="rId3"/>
          <a:stretch>
            <a:fillRect/>
          </a:stretch>
        </p:blipFill>
        <p:spPr>
          <a:xfrm>
            <a:off x="6617616" y="1398760"/>
            <a:ext cx="5024487" cy="3958226"/>
          </a:xfrm>
          <a:prstGeom prst="rect">
            <a:avLst/>
          </a:prstGeom>
        </p:spPr>
      </p:pic>
    </p:spTree>
    <p:extLst>
      <p:ext uri="{BB962C8B-B14F-4D97-AF65-F5344CB8AC3E}">
        <p14:creationId xmlns:p14="http://schemas.microsoft.com/office/powerpoint/2010/main" val="1594084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87527-4FEB-4D24-89F1-2271F0234CB3}"/>
              </a:ext>
            </a:extLst>
          </p:cNvPr>
          <p:cNvSpPr>
            <a:spLocks noGrp="1"/>
          </p:cNvSpPr>
          <p:nvPr>
            <p:ph type="title"/>
          </p:nvPr>
        </p:nvSpPr>
        <p:spPr>
          <a:xfrm>
            <a:off x="838199" y="0"/>
            <a:ext cx="10515600" cy="1325563"/>
          </a:xfrm>
        </p:spPr>
        <p:txBody>
          <a:bodyPr/>
          <a:lstStyle/>
          <a:p>
            <a:r>
              <a:rPr lang="en-US" dirty="0"/>
              <a:t>Model: Gradient Boosting Classifier</a:t>
            </a:r>
          </a:p>
        </p:txBody>
      </p:sp>
      <p:pic>
        <p:nvPicPr>
          <p:cNvPr id="4" name="Content Placeholder 3">
            <a:extLst>
              <a:ext uri="{FF2B5EF4-FFF2-40B4-BE49-F238E27FC236}">
                <a16:creationId xmlns:a16="http://schemas.microsoft.com/office/drawing/2014/main" id="{B54C07D2-19D4-4AB3-98B5-B71EE250C143}"/>
              </a:ext>
            </a:extLst>
          </p:cNvPr>
          <p:cNvPicPr>
            <a:picLocks noGrp="1" noChangeAspect="1"/>
          </p:cNvPicPr>
          <p:nvPr>
            <p:ph idx="1"/>
          </p:nvPr>
        </p:nvPicPr>
        <p:blipFill>
          <a:blip r:embed="rId2"/>
          <a:stretch>
            <a:fillRect/>
          </a:stretch>
        </p:blipFill>
        <p:spPr>
          <a:xfrm>
            <a:off x="998455" y="1152868"/>
            <a:ext cx="8534400" cy="2714625"/>
          </a:xfrm>
          <a:prstGeom prst="rect">
            <a:avLst/>
          </a:prstGeom>
        </p:spPr>
      </p:pic>
      <p:pic>
        <p:nvPicPr>
          <p:cNvPr id="5" name="Picture 4">
            <a:extLst>
              <a:ext uri="{FF2B5EF4-FFF2-40B4-BE49-F238E27FC236}">
                <a16:creationId xmlns:a16="http://schemas.microsoft.com/office/drawing/2014/main" id="{1A9C262D-2F11-4D92-99F0-ECB416D25329}"/>
              </a:ext>
            </a:extLst>
          </p:cNvPr>
          <p:cNvPicPr>
            <a:picLocks noChangeAspect="1"/>
          </p:cNvPicPr>
          <p:nvPr/>
        </p:nvPicPr>
        <p:blipFill>
          <a:blip r:embed="rId3"/>
          <a:stretch>
            <a:fillRect/>
          </a:stretch>
        </p:blipFill>
        <p:spPr>
          <a:xfrm>
            <a:off x="1328736" y="3429000"/>
            <a:ext cx="9534525" cy="2999932"/>
          </a:xfrm>
          <a:prstGeom prst="rect">
            <a:avLst/>
          </a:prstGeom>
        </p:spPr>
      </p:pic>
    </p:spTree>
    <p:extLst>
      <p:ext uri="{BB962C8B-B14F-4D97-AF65-F5344CB8AC3E}">
        <p14:creationId xmlns:p14="http://schemas.microsoft.com/office/powerpoint/2010/main" val="4126195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8653-33A9-45FE-950C-086013CF2BB8}"/>
              </a:ext>
            </a:extLst>
          </p:cNvPr>
          <p:cNvSpPr>
            <a:spLocks noGrp="1"/>
          </p:cNvSpPr>
          <p:nvPr>
            <p:ph type="title"/>
          </p:nvPr>
        </p:nvSpPr>
        <p:spPr/>
        <p:txBody>
          <a:bodyPr/>
          <a:lstStyle/>
          <a:p>
            <a:r>
              <a:rPr lang="en-US" dirty="0"/>
              <a:t>Model: Stochastic Gradient Descent</a:t>
            </a:r>
          </a:p>
        </p:txBody>
      </p:sp>
      <p:pic>
        <p:nvPicPr>
          <p:cNvPr id="4" name="Content Placeholder 3">
            <a:extLst>
              <a:ext uri="{FF2B5EF4-FFF2-40B4-BE49-F238E27FC236}">
                <a16:creationId xmlns:a16="http://schemas.microsoft.com/office/drawing/2014/main" id="{153E7703-507A-43B0-9F42-F1E5E57A9236}"/>
              </a:ext>
            </a:extLst>
          </p:cNvPr>
          <p:cNvPicPr>
            <a:picLocks noGrp="1" noChangeAspect="1"/>
          </p:cNvPicPr>
          <p:nvPr>
            <p:ph idx="1"/>
          </p:nvPr>
        </p:nvPicPr>
        <p:blipFill>
          <a:blip r:embed="rId2"/>
          <a:stretch>
            <a:fillRect/>
          </a:stretch>
        </p:blipFill>
        <p:spPr>
          <a:xfrm>
            <a:off x="7315200" y="2937546"/>
            <a:ext cx="4876800" cy="3267075"/>
          </a:xfrm>
          <a:prstGeom prst="rect">
            <a:avLst/>
          </a:prstGeom>
        </p:spPr>
      </p:pic>
      <p:pic>
        <p:nvPicPr>
          <p:cNvPr id="5" name="Picture 4">
            <a:extLst>
              <a:ext uri="{FF2B5EF4-FFF2-40B4-BE49-F238E27FC236}">
                <a16:creationId xmlns:a16="http://schemas.microsoft.com/office/drawing/2014/main" id="{1549C837-8255-4A54-94C3-41F229FD7CE3}"/>
              </a:ext>
            </a:extLst>
          </p:cNvPr>
          <p:cNvPicPr>
            <a:picLocks noChangeAspect="1"/>
          </p:cNvPicPr>
          <p:nvPr/>
        </p:nvPicPr>
        <p:blipFill>
          <a:blip r:embed="rId3"/>
          <a:stretch>
            <a:fillRect/>
          </a:stretch>
        </p:blipFill>
        <p:spPr>
          <a:xfrm>
            <a:off x="989176" y="1611983"/>
            <a:ext cx="5915025" cy="3676454"/>
          </a:xfrm>
          <a:prstGeom prst="rect">
            <a:avLst/>
          </a:prstGeom>
        </p:spPr>
      </p:pic>
    </p:spTree>
    <p:extLst>
      <p:ext uri="{BB962C8B-B14F-4D97-AF65-F5344CB8AC3E}">
        <p14:creationId xmlns:p14="http://schemas.microsoft.com/office/powerpoint/2010/main" val="3326759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9BEFE5-9BB1-4C1E-AD58-A75ED316A2C7}"/>
              </a:ext>
            </a:extLst>
          </p:cNvPr>
          <p:cNvPicPr>
            <a:picLocks noGrp="1" noChangeAspect="1"/>
          </p:cNvPicPr>
          <p:nvPr>
            <p:ph idx="1"/>
          </p:nvPr>
        </p:nvPicPr>
        <p:blipFill>
          <a:blip r:embed="rId2"/>
          <a:stretch>
            <a:fillRect/>
          </a:stretch>
        </p:blipFill>
        <p:spPr>
          <a:xfrm>
            <a:off x="928687" y="448371"/>
            <a:ext cx="6677025" cy="1638300"/>
          </a:xfrm>
          <a:prstGeom prst="rect">
            <a:avLst/>
          </a:prstGeom>
        </p:spPr>
      </p:pic>
      <p:pic>
        <p:nvPicPr>
          <p:cNvPr id="5" name="Picture 4">
            <a:extLst>
              <a:ext uri="{FF2B5EF4-FFF2-40B4-BE49-F238E27FC236}">
                <a16:creationId xmlns:a16="http://schemas.microsoft.com/office/drawing/2014/main" id="{90950C29-CB50-49D3-900B-C6E54EFF6A73}"/>
              </a:ext>
            </a:extLst>
          </p:cNvPr>
          <p:cNvPicPr>
            <a:picLocks noChangeAspect="1"/>
          </p:cNvPicPr>
          <p:nvPr/>
        </p:nvPicPr>
        <p:blipFill>
          <a:blip r:embed="rId3"/>
          <a:stretch>
            <a:fillRect/>
          </a:stretch>
        </p:blipFill>
        <p:spPr>
          <a:xfrm>
            <a:off x="3114675" y="2086671"/>
            <a:ext cx="5962650" cy="4128391"/>
          </a:xfrm>
          <a:prstGeom prst="rect">
            <a:avLst/>
          </a:prstGeom>
        </p:spPr>
      </p:pic>
    </p:spTree>
    <p:extLst>
      <p:ext uri="{BB962C8B-B14F-4D97-AF65-F5344CB8AC3E}">
        <p14:creationId xmlns:p14="http://schemas.microsoft.com/office/powerpoint/2010/main" val="2933034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BA4F-627B-4437-BB21-E870EF872F8D}"/>
              </a:ext>
            </a:extLst>
          </p:cNvPr>
          <p:cNvSpPr>
            <a:spLocks noGrp="1"/>
          </p:cNvSpPr>
          <p:nvPr>
            <p:ph type="title"/>
          </p:nvPr>
        </p:nvSpPr>
        <p:spPr/>
        <p:txBody>
          <a:bodyPr/>
          <a:lstStyle/>
          <a:p>
            <a:r>
              <a:rPr lang="en-US" b="1" dirty="0"/>
              <a:t>Model Refinement</a:t>
            </a:r>
            <a:endParaRPr lang="en-US" dirty="0"/>
          </a:p>
        </p:txBody>
      </p:sp>
      <p:sp>
        <p:nvSpPr>
          <p:cNvPr id="3" name="Content Placeholder 2">
            <a:extLst>
              <a:ext uri="{FF2B5EF4-FFF2-40B4-BE49-F238E27FC236}">
                <a16:creationId xmlns:a16="http://schemas.microsoft.com/office/drawing/2014/main" id="{CC7F3846-2A94-491D-AA23-695B169F9122}"/>
              </a:ext>
            </a:extLst>
          </p:cNvPr>
          <p:cNvSpPr>
            <a:spLocks noGrp="1"/>
          </p:cNvSpPr>
          <p:nvPr>
            <p:ph idx="1"/>
          </p:nvPr>
        </p:nvSpPr>
        <p:spPr/>
        <p:txBody>
          <a:bodyPr/>
          <a:lstStyle/>
          <a:p>
            <a:r>
              <a:rPr lang="en-US" dirty="0"/>
              <a:t>The </a:t>
            </a:r>
            <a:r>
              <a:rPr lang="en-US" dirty="0" err="1"/>
              <a:t>GradientBoostingRegressor</a:t>
            </a:r>
            <a:r>
              <a:rPr lang="en-US" dirty="0"/>
              <a:t> performed well versus the other regression model. To refine the </a:t>
            </a:r>
            <a:r>
              <a:rPr lang="en-US" dirty="0" err="1"/>
              <a:t>GradientBoostingRegressor</a:t>
            </a:r>
            <a:r>
              <a:rPr lang="en-US" dirty="0"/>
              <a:t> model, I used the </a:t>
            </a:r>
            <a:r>
              <a:rPr lang="en-US" dirty="0" err="1"/>
              <a:t>GridSearchCV</a:t>
            </a:r>
            <a:r>
              <a:rPr lang="en-US" dirty="0"/>
              <a:t> function from </a:t>
            </a:r>
            <a:r>
              <a:rPr lang="en-US" dirty="0" err="1"/>
              <a:t>scikit</a:t>
            </a:r>
            <a:r>
              <a:rPr lang="en-US" dirty="0"/>
              <a:t>-learn to test out various permutations of parameters such as </a:t>
            </a:r>
            <a:r>
              <a:rPr lang="en-US" dirty="0" err="1"/>
              <a:t>n_estimators</a:t>
            </a:r>
            <a:r>
              <a:rPr lang="en-US" dirty="0"/>
              <a:t>, </a:t>
            </a:r>
            <a:r>
              <a:rPr lang="en-US" dirty="0" err="1"/>
              <a:t>max_depth</a:t>
            </a:r>
            <a:r>
              <a:rPr lang="en-US" dirty="0"/>
              <a:t>, and loss. The best estimator result from </a:t>
            </a:r>
            <a:r>
              <a:rPr lang="en-US" dirty="0" err="1"/>
              <a:t>GridSearchCV</a:t>
            </a:r>
            <a:r>
              <a:rPr lang="en-US" dirty="0"/>
              <a:t> was </a:t>
            </a:r>
            <a:r>
              <a:rPr lang="en-US" dirty="0" err="1"/>
              <a:t>n_estimators</a:t>
            </a:r>
            <a:r>
              <a:rPr lang="en-US" dirty="0"/>
              <a:t>=200, </a:t>
            </a:r>
            <a:r>
              <a:rPr lang="en-US" dirty="0" err="1"/>
              <a:t>max_depth</a:t>
            </a:r>
            <a:r>
              <a:rPr lang="en-US" dirty="0"/>
              <a:t>=4, and loss=ls.</a:t>
            </a:r>
          </a:p>
        </p:txBody>
      </p:sp>
    </p:spTree>
    <p:extLst>
      <p:ext uri="{BB962C8B-B14F-4D97-AF65-F5344CB8AC3E}">
        <p14:creationId xmlns:p14="http://schemas.microsoft.com/office/powerpoint/2010/main" val="3249019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A9F3971-2E45-4B59-B5A4-2DE004ADF6C3}"/>
              </a:ext>
            </a:extLst>
          </p:cNvPr>
          <p:cNvPicPr>
            <a:picLocks noGrp="1" noChangeAspect="1"/>
          </p:cNvPicPr>
          <p:nvPr>
            <p:ph idx="1"/>
          </p:nvPr>
        </p:nvPicPr>
        <p:blipFill>
          <a:blip r:embed="rId2"/>
          <a:stretch>
            <a:fillRect/>
          </a:stretch>
        </p:blipFill>
        <p:spPr>
          <a:xfrm>
            <a:off x="461578" y="223069"/>
            <a:ext cx="6762831" cy="4351338"/>
          </a:xfrm>
          <a:prstGeom prst="rect">
            <a:avLst/>
          </a:prstGeom>
        </p:spPr>
      </p:pic>
      <p:pic>
        <p:nvPicPr>
          <p:cNvPr id="5" name="Picture 4">
            <a:extLst>
              <a:ext uri="{FF2B5EF4-FFF2-40B4-BE49-F238E27FC236}">
                <a16:creationId xmlns:a16="http://schemas.microsoft.com/office/drawing/2014/main" id="{C28BA049-66AD-4C25-9C13-F1B7E2E1BDD7}"/>
              </a:ext>
            </a:extLst>
          </p:cNvPr>
          <p:cNvPicPr>
            <a:picLocks noChangeAspect="1"/>
          </p:cNvPicPr>
          <p:nvPr/>
        </p:nvPicPr>
        <p:blipFill>
          <a:blip r:embed="rId3"/>
          <a:stretch>
            <a:fillRect/>
          </a:stretch>
        </p:blipFill>
        <p:spPr>
          <a:xfrm>
            <a:off x="3695307" y="4716463"/>
            <a:ext cx="7285250" cy="1918468"/>
          </a:xfrm>
          <a:prstGeom prst="rect">
            <a:avLst/>
          </a:prstGeom>
        </p:spPr>
      </p:pic>
      <p:sp>
        <p:nvSpPr>
          <p:cNvPr id="6" name="TextBox 5">
            <a:extLst>
              <a:ext uri="{FF2B5EF4-FFF2-40B4-BE49-F238E27FC236}">
                <a16:creationId xmlns:a16="http://schemas.microsoft.com/office/drawing/2014/main" id="{41C299A3-003C-41C5-B6CC-F4A36536224B}"/>
              </a:ext>
            </a:extLst>
          </p:cNvPr>
          <p:cNvSpPr txBox="1"/>
          <p:nvPr/>
        </p:nvSpPr>
        <p:spPr>
          <a:xfrm>
            <a:off x="8173039" y="593888"/>
            <a:ext cx="2601798" cy="923330"/>
          </a:xfrm>
          <a:prstGeom prst="rect">
            <a:avLst/>
          </a:prstGeom>
          <a:noFill/>
        </p:spPr>
        <p:txBody>
          <a:bodyPr wrap="square" rtlCol="0">
            <a:spAutoFit/>
          </a:bodyPr>
          <a:lstStyle/>
          <a:p>
            <a:r>
              <a:rPr lang="en-US" b="1" dirty="0"/>
              <a:t>Least Absolute Deviations</a:t>
            </a:r>
            <a:r>
              <a:rPr lang="en-US" dirty="0"/>
              <a:t> (LAD)</a:t>
            </a:r>
          </a:p>
          <a:p>
            <a:r>
              <a:rPr lang="en-US" b="1" dirty="0"/>
              <a:t>Least Squares </a:t>
            </a:r>
            <a:r>
              <a:rPr lang="en-US" dirty="0"/>
              <a:t>(LS)</a:t>
            </a:r>
          </a:p>
        </p:txBody>
      </p:sp>
    </p:spTree>
    <p:extLst>
      <p:ext uri="{BB962C8B-B14F-4D97-AF65-F5344CB8AC3E}">
        <p14:creationId xmlns:p14="http://schemas.microsoft.com/office/powerpoint/2010/main" val="2420825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1BAFBB5-7F49-4D9C-B2F8-A4BC7F3F250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51DF0BE-7FFA-429B-9E36-005917708CC3}"/>
              </a:ext>
            </a:extLst>
          </p:cNvPr>
          <p:cNvPicPr>
            <a:picLocks noChangeAspect="1"/>
          </p:cNvPicPr>
          <p:nvPr/>
        </p:nvPicPr>
        <p:blipFill>
          <a:blip r:embed="rId2"/>
          <a:stretch>
            <a:fillRect/>
          </a:stretch>
        </p:blipFill>
        <p:spPr>
          <a:xfrm>
            <a:off x="795337" y="1652587"/>
            <a:ext cx="10601325" cy="3552825"/>
          </a:xfrm>
          <a:prstGeom prst="rect">
            <a:avLst/>
          </a:prstGeom>
        </p:spPr>
      </p:pic>
      <p:pic>
        <p:nvPicPr>
          <p:cNvPr id="3" name="Picture 2">
            <a:extLst>
              <a:ext uri="{FF2B5EF4-FFF2-40B4-BE49-F238E27FC236}">
                <a16:creationId xmlns:a16="http://schemas.microsoft.com/office/drawing/2014/main" id="{259C2D8C-A7D0-4664-B203-EACC9C1DFEA9}"/>
              </a:ext>
            </a:extLst>
          </p:cNvPr>
          <p:cNvPicPr>
            <a:picLocks noChangeAspect="1"/>
          </p:cNvPicPr>
          <p:nvPr/>
        </p:nvPicPr>
        <p:blipFill>
          <a:blip r:embed="rId3"/>
          <a:stretch>
            <a:fillRect/>
          </a:stretch>
        </p:blipFill>
        <p:spPr>
          <a:xfrm>
            <a:off x="6095999" y="300037"/>
            <a:ext cx="3629025" cy="1352550"/>
          </a:xfrm>
          <a:prstGeom prst="rect">
            <a:avLst/>
          </a:prstGeom>
        </p:spPr>
      </p:pic>
    </p:spTree>
    <p:extLst>
      <p:ext uri="{BB962C8B-B14F-4D97-AF65-F5344CB8AC3E}">
        <p14:creationId xmlns:p14="http://schemas.microsoft.com/office/powerpoint/2010/main" val="1235681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2C61-17CD-4C0B-8090-1FB094354C51}"/>
              </a:ext>
            </a:extLst>
          </p:cNvPr>
          <p:cNvSpPr>
            <a:spLocks noGrp="1"/>
          </p:cNvSpPr>
          <p:nvPr>
            <p:ph type="title"/>
          </p:nvPr>
        </p:nvSpPr>
        <p:spPr>
          <a:xfrm>
            <a:off x="133472" y="0"/>
            <a:ext cx="10515600" cy="1325563"/>
          </a:xfrm>
        </p:spPr>
        <p:txBody>
          <a:bodyPr/>
          <a:lstStyle/>
          <a:p>
            <a:r>
              <a:rPr lang="en-US" b="1" dirty="0"/>
              <a:t>Evaluation</a:t>
            </a:r>
            <a:endParaRPr lang="en-US" dirty="0"/>
          </a:p>
        </p:txBody>
      </p:sp>
      <p:sp>
        <p:nvSpPr>
          <p:cNvPr id="3" name="Content Placeholder 2">
            <a:extLst>
              <a:ext uri="{FF2B5EF4-FFF2-40B4-BE49-F238E27FC236}">
                <a16:creationId xmlns:a16="http://schemas.microsoft.com/office/drawing/2014/main" id="{523F609D-A43A-47CF-965D-AD5569D446C6}"/>
              </a:ext>
            </a:extLst>
          </p:cNvPr>
          <p:cNvSpPr>
            <a:spLocks noGrp="1"/>
          </p:cNvSpPr>
          <p:nvPr>
            <p:ph idx="1"/>
          </p:nvPr>
        </p:nvSpPr>
        <p:spPr>
          <a:xfrm>
            <a:off x="756661" y="1253331"/>
            <a:ext cx="10515600" cy="4351338"/>
          </a:xfrm>
        </p:spPr>
        <p:txBody>
          <a:bodyPr/>
          <a:lstStyle/>
          <a:p>
            <a:r>
              <a:rPr lang="en-US" dirty="0"/>
              <a:t>Feature Importance</a:t>
            </a:r>
          </a:p>
          <a:p>
            <a:pPr lvl="1"/>
            <a:r>
              <a:rPr lang="en-US" dirty="0"/>
              <a:t>In fact, in the top 20 top features, only emergency admission type, gender, and Medicaid insurance showed any importance outside of diagnoses groups.</a:t>
            </a:r>
          </a:p>
        </p:txBody>
      </p:sp>
      <p:pic>
        <p:nvPicPr>
          <p:cNvPr id="6" name="Content Placeholder 3">
            <a:extLst>
              <a:ext uri="{FF2B5EF4-FFF2-40B4-BE49-F238E27FC236}">
                <a16:creationId xmlns:a16="http://schemas.microsoft.com/office/drawing/2014/main" id="{0CE3FD6A-CC6C-412D-645B-9C2D5EC53620}"/>
              </a:ext>
            </a:extLst>
          </p:cNvPr>
          <p:cNvPicPr>
            <a:picLocks noChangeAspect="1"/>
          </p:cNvPicPr>
          <p:nvPr/>
        </p:nvPicPr>
        <p:blipFill>
          <a:blip r:embed="rId2"/>
          <a:stretch>
            <a:fillRect/>
          </a:stretch>
        </p:blipFill>
        <p:spPr>
          <a:xfrm>
            <a:off x="646001" y="2446271"/>
            <a:ext cx="10515600" cy="4076863"/>
          </a:xfrm>
          <a:prstGeom prst="rect">
            <a:avLst/>
          </a:prstGeom>
        </p:spPr>
      </p:pic>
    </p:spTree>
    <p:extLst>
      <p:ext uri="{BB962C8B-B14F-4D97-AF65-F5344CB8AC3E}">
        <p14:creationId xmlns:p14="http://schemas.microsoft.com/office/powerpoint/2010/main" val="189712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87DD-7057-448A-B27E-D223265DF690}"/>
              </a:ext>
            </a:extLst>
          </p:cNvPr>
          <p:cNvSpPr>
            <a:spLocks noGrp="1"/>
          </p:cNvSpPr>
          <p:nvPr>
            <p:ph type="title"/>
          </p:nvPr>
        </p:nvSpPr>
        <p:spPr/>
        <p:txBody>
          <a:bodyPr/>
          <a:lstStyle/>
          <a:p>
            <a:r>
              <a:rPr lang="en-US" dirty="0"/>
              <a:t>Import libraries or packages</a:t>
            </a:r>
          </a:p>
        </p:txBody>
      </p:sp>
      <p:pic>
        <p:nvPicPr>
          <p:cNvPr id="4" name="Content Placeholder 3">
            <a:extLst>
              <a:ext uri="{FF2B5EF4-FFF2-40B4-BE49-F238E27FC236}">
                <a16:creationId xmlns:a16="http://schemas.microsoft.com/office/drawing/2014/main" id="{350D07BD-A7E8-44ED-981C-86031993A8D2}"/>
              </a:ext>
            </a:extLst>
          </p:cNvPr>
          <p:cNvPicPr>
            <a:picLocks noGrp="1" noChangeAspect="1"/>
          </p:cNvPicPr>
          <p:nvPr>
            <p:ph idx="1"/>
          </p:nvPr>
        </p:nvPicPr>
        <p:blipFill>
          <a:blip r:embed="rId2"/>
          <a:stretch>
            <a:fillRect/>
          </a:stretch>
        </p:blipFill>
        <p:spPr>
          <a:xfrm>
            <a:off x="2741287" y="1825625"/>
            <a:ext cx="6709425" cy="4351338"/>
          </a:xfrm>
          <a:prstGeom prst="rect">
            <a:avLst/>
          </a:prstGeom>
        </p:spPr>
      </p:pic>
    </p:spTree>
    <p:extLst>
      <p:ext uri="{BB962C8B-B14F-4D97-AF65-F5344CB8AC3E}">
        <p14:creationId xmlns:p14="http://schemas.microsoft.com/office/powerpoint/2010/main" val="1047941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55FD-4B4D-41F3-A779-3788CB03AF9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E4AD60E-0A6B-44CE-92CE-5E60FB4F70ED}"/>
              </a:ext>
            </a:extLst>
          </p:cNvPr>
          <p:cNvPicPr>
            <a:picLocks noGrp="1" noChangeAspect="1"/>
          </p:cNvPicPr>
          <p:nvPr>
            <p:ph idx="1"/>
          </p:nvPr>
        </p:nvPicPr>
        <p:blipFill>
          <a:blip r:embed="rId2"/>
          <a:stretch>
            <a:fillRect/>
          </a:stretch>
        </p:blipFill>
        <p:spPr>
          <a:xfrm>
            <a:off x="627374" y="131444"/>
            <a:ext cx="9353550" cy="2969976"/>
          </a:xfrm>
          <a:prstGeom prst="rect">
            <a:avLst/>
          </a:prstGeom>
        </p:spPr>
      </p:pic>
      <p:pic>
        <p:nvPicPr>
          <p:cNvPr id="5" name="Picture 4">
            <a:extLst>
              <a:ext uri="{FF2B5EF4-FFF2-40B4-BE49-F238E27FC236}">
                <a16:creationId xmlns:a16="http://schemas.microsoft.com/office/drawing/2014/main" id="{C5927173-790B-48E7-9F22-5AECECE51B17}"/>
              </a:ext>
            </a:extLst>
          </p:cNvPr>
          <p:cNvPicPr>
            <a:picLocks noChangeAspect="1"/>
          </p:cNvPicPr>
          <p:nvPr/>
        </p:nvPicPr>
        <p:blipFill>
          <a:blip r:embed="rId3"/>
          <a:stretch>
            <a:fillRect/>
          </a:stretch>
        </p:blipFill>
        <p:spPr>
          <a:xfrm>
            <a:off x="2198457" y="3335100"/>
            <a:ext cx="7229475" cy="3046845"/>
          </a:xfrm>
          <a:prstGeom prst="rect">
            <a:avLst/>
          </a:prstGeom>
        </p:spPr>
      </p:pic>
    </p:spTree>
    <p:extLst>
      <p:ext uri="{BB962C8B-B14F-4D97-AF65-F5344CB8AC3E}">
        <p14:creationId xmlns:p14="http://schemas.microsoft.com/office/powerpoint/2010/main" val="1406142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D3FC-C426-473B-9417-85EA5B6A6209}"/>
              </a:ext>
            </a:extLst>
          </p:cNvPr>
          <p:cNvSpPr>
            <a:spLocks noGrp="1"/>
          </p:cNvSpPr>
          <p:nvPr>
            <p:ph type="title"/>
          </p:nvPr>
        </p:nvSpPr>
        <p:spPr/>
        <p:txBody>
          <a:bodyPr/>
          <a:lstStyle/>
          <a:p>
            <a:r>
              <a:rPr lang="en-US" dirty="0"/>
              <a:t>Evaluation</a:t>
            </a:r>
          </a:p>
        </p:txBody>
      </p:sp>
      <p:pic>
        <p:nvPicPr>
          <p:cNvPr id="4" name="Content Placeholder 3">
            <a:extLst>
              <a:ext uri="{FF2B5EF4-FFF2-40B4-BE49-F238E27FC236}">
                <a16:creationId xmlns:a16="http://schemas.microsoft.com/office/drawing/2014/main" id="{A2824C91-CA1A-42FD-8CEE-CC1BD3421F23}"/>
              </a:ext>
            </a:extLst>
          </p:cNvPr>
          <p:cNvPicPr>
            <a:picLocks noGrp="1" noChangeAspect="1"/>
          </p:cNvPicPr>
          <p:nvPr>
            <p:ph idx="1"/>
          </p:nvPr>
        </p:nvPicPr>
        <p:blipFill>
          <a:blip r:embed="rId2"/>
          <a:stretch>
            <a:fillRect/>
          </a:stretch>
        </p:blipFill>
        <p:spPr>
          <a:xfrm>
            <a:off x="925175" y="1825625"/>
            <a:ext cx="8214675" cy="4351338"/>
          </a:xfrm>
          <a:prstGeom prst="rect">
            <a:avLst/>
          </a:prstGeom>
        </p:spPr>
      </p:pic>
    </p:spTree>
    <p:extLst>
      <p:ext uri="{BB962C8B-B14F-4D97-AF65-F5344CB8AC3E}">
        <p14:creationId xmlns:p14="http://schemas.microsoft.com/office/powerpoint/2010/main" val="2409740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AC-223B-4108-829B-3B18793FA790}"/>
              </a:ext>
            </a:extLst>
          </p:cNvPr>
          <p:cNvSpPr>
            <a:spLocks noGrp="1"/>
          </p:cNvSpPr>
          <p:nvPr>
            <p:ph type="title"/>
          </p:nvPr>
        </p:nvSpPr>
        <p:spPr/>
        <p:txBody>
          <a:bodyPr/>
          <a:lstStyle/>
          <a:p>
            <a:r>
              <a:rPr lang="en-US" dirty="0"/>
              <a:t>Evaluation</a:t>
            </a:r>
          </a:p>
        </p:txBody>
      </p:sp>
      <p:pic>
        <p:nvPicPr>
          <p:cNvPr id="5" name="Picture 4">
            <a:extLst>
              <a:ext uri="{FF2B5EF4-FFF2-40B4-BE49-F238E27FC236}">
                <a16:creationId xmlns:a16="http://schemas.microsoft.com/office/drawing/2014/main" id="{8CDBBB2E-290F-44DF-B13E-BD998BF7E03E}"/>
              </a:ext>
            </a:extLst>
          </p:cNvPr>
          <p:cNvPicPr>
            <a:picLocks noChangeAspect="1"/>
          </p:cNvPicPr>
          <p:nvPr/>
        </p:nvPicPr>
        <p:blipFill>
          <a:blip r:embed="rId2"/>
          <a:stretch>
            <a:fillRect/>
          </a:stretch>
        </p:blipFill>
        <p:spPr>
          <a:xfrm>
            <a:off x="6179559" y="2737772"/>
            <a:ext cx="3238181" cy="2408823"/>
          </a:xfrm>
          <a:prstGeom prst="rect">
            <a:avLst/>
          </a:prstGeom>
        </p:spPr>
      </p:pic>
      <p:pic>
        <p:nvPicPr>
          <p:cNvPr id="6" name="Picture 5">
            <a:extLst>
              <a:ext uri="{FF2B5EF4-FFF2-40B4-BE49-F238E27FC236}">
                <a16:creationId xmlns:a16="http://schemas.microsoft.com/office/drawing/2014/main" id="{F57AD4E1-6D12-44AB-A11D-D5416ED12387}"/>
              </a:ext>
            </a:extLst>
          </p:cNvPr>
          <p:cNvPicPr>
            <a:picLocks noChangeAspect="1"/>
          </p:cNvPicPr>
          <p:nvPr/>
        </p:nvPicPr>
        <p:blipFill>
          <a:blip r:embed="rId3"/>
          <a:stretch>
            <a:fillRect/>
          </a:stretch>
        </p:blipFill>
        <p:spPr>
          <a:xfrm>
            <a:off x="5297540" y="404406"/>
            <a:ext cx="4210050" cy="1666875"/>
          </a:xfrm>
          <a:prstGeom prst="rect">
            <a:avLst/>
          </a:prstGeom>
        </p:spPr>
      </p:pic>
      <p:sp>
        <p:nvSpPr>
          <p:cNvPr id="3" name="TextBox 2">
            <a:extLst>
              <a:ext uri="{FF2B5EF4-FFF2-40B4-BE49-F238E27FC236}">
                <a16:creationId xmlns:a16="http://schemas.microsoft.com/office/drawing/2014/main" id="{523786CE-412E-82D5-9D49-6D53AF22DAE7}"/>
              </a:ext>
            </a:extLst>
          </p:cNvPr>
          <p:cNvSpPr txBox="1"/>
          <p:nvPr/>
        </p:nvSpPr>
        <p:spPr>
          <a:xfrm>
            <a:off x="746348" y="1549199"/>
            <a:ext cx="4210050" cy="3970318"/>
          </a:xfrm>
          <a:prstGeom prst="rect">
            <a:avLst/>
          </a:prstGeom>
          <a:noFill/>
        </p:spPr>
        <p:txBody>
          <a:bodyPr wrap="square" rtlCol="0">
            <a:spAutoFit/>
          </a:bodyPr>
          <a:lstStyle/>
          <a:p>
            <a:endParaRPr lang="en-US" dirty="0"/>
          </a:p>
          <a:p>
            <a:r>
              <a:rPr lang="en-US" dirty="0"/>
              <a:t>Lower </a:t>
            </a:r>
            <a:r>
              <a:rPr lang="en-US" b="1" dirty="0"/>
              <a:t>values</a:t>
            </a:r>
            <a:r>
              <a:rPr lang="en-US" dirty="0"/>
              <a:t> of </a:t>
            </a:r>
            <a:r>
              <a:rPr lang="en-US" b="1" dirty="0"/>
              <a:t>RMSE</a:t>
            </a:r>
            <a:r>
              <a:rPr lang="en-US" dirty="0"/>
              <a:t> indicate </a:t>
            </a:r>
            <a:r>
              <a:rPr lang="en-US" b="1" dirty="0"/>
              <a:t>better</a:t>
            </a:r>
            <a:r>
              <a:rPr lang="en-US" dirty="0"/>
              <a:t> fit</a:t>
            </a:r>
          </a:p>
          <a:p>
            <a:endParaRPr lang="en-US" dirty="0"/>
          </a:p>
          <a:p>
            <a:r>
              <a:rPr lang="en-US" dirty="0"/>
              <a:t>The RMSE is the square root of the variance of the residuals. It indicates the absolute fit of the model to the data–how close the observed data points are to the model’s predicted values.</a:t>
            </a:r>
          </a:p>
          <a:p>
            <a:endParaRPr lang="en-US" dirty="0"/>
          </a:p>
          <a:p>
            <a:r>
              <a:rPr lang="en-US" dirty="0"/>
              <a:t>RMSE is a good measure of how accurately the model predicts the response, and it is the most important criterion for fit if the main purpose of the model is prediction</a:t>
            </a:r>
          </a:p>
          <a:p>
            <a:endParaRPr lang="en-US" dirty="0"/>
          </a:p>
        </p:txBody>
      </p:sp>
      <p:sp>
        <p:nvSpPr>
          <p:cNvPr id="10" name="TextBox 9">
            <a:extLst>
              <a:ext uri="{FF2B5EF4-FFF2-40B4-BE49-F238E27FC236}">
                <a16:creationId xmlns:a16="http://schemas.microsoft.com/office/drawing/2014/main" id="{516A4972-79BC-CF6A-F50C-0B12343F1188}"/>
              </a:ext>
            </a:extLst>
          </p:cNvPr>
          <p:cNvSpPr txBox="1"/>
          <p:nvPr/>
        </p:nvSpPr>
        <p:spPr>
          <a:xfrm>
            <a:off x="3193120" y="5813086"/>
            <a:ext cx="6095028"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 lower RMSD is better than a higher one</a:t>
            </a:r>
            <a:endParaRPr lang="en-US" dirty="0"/>
          </a:p>
        </p:txBody>
      </p:sp>
    </p:spTree>
    <p:extLst>
      <p:ext uri="{BB962C8B-B14F-4D97-AF65-F5344CB8AC3E}">
        <p14:creationId xmlns:p14="http://schemas.microsoft.com/office/powerpoint/2010/main" val="3723327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8CCFFD-51A7-498F-B2A1-1F14BD973F70}"/>
              </a:ext>
            </a:extLst>
          </p:cNvPr>
          <p:cNvPicPr>
            <a:picLocks noGrp="1" noChangeAspect="1"/>
          </p:cNvPicPr>
          <p:nvPr>
            <p:ph idx="1"/>
          </p:nvPr>
        </p:nvPicPr>
        <p:blipFill>
          <a:blip r:embed="rId2"/>
          <a:stretch>
            <a:fillRect/>
          </a:stretch>
        </p:blipFill>
        <p:spPr>
          <a:xfrm>
            <a:off x="5931787" y="821173"/>
            <a:ext cx="5652556" cy="5332137"/>
          </a:xfrm>
          <a:prstGeom prst="rect">
            <a:avLst/>
          </a:prstGeom>
        </p:spPr>
      </p:pic>
      <p:pic>
        <p:nvPicPr>
          <p:cNvPr id="3" name="Content Placeholder 3">
            <a:extLst>
              <a:ext uri="{FF2B5EF4-FFF2-40B4-BE49-F238E27FC236}">
                <a16:creationId xmlns:a16="http://schemas.microsoft.com/office/drawing/2014/main" id="{A8FFA8B8-B2EC-AC25-E084-4887EE73E0DF}"/>
              </a:ext>
            </a:extLst>
          </p:cNvPr>
          <p:cNvPicPr>
            <a:picLocks noChangeAspect="1"/>
          </p:cNvPicPr>
          <p:nvPr/>
        </p:nvPicPr>
        <p:blipFill>
          <a:blip r:embed="rId3"/>
          <a:stretch>
            <a:fillRect/>
          </a:stretch>
        </p:blipFill>
        <p:spPr>
          <a:xfrm>
            <a:off x="465387" y="925136"/>
            <a:ext cx="5195739" cy="5228174"/>
          </a:xfrm>
          <a:prstGeom prst="rect">
            <a:avLst/>
          </a:prstGeom>
        </p:spPr>
      </p:pic>
    </p:spTree>
    <p:extLst>
      <p:ext uri="{BB962C8B-B14F-4D97-AF65-F5344CB8AC3E}">
        <p14:creationId xmlns:p14="http://schemas.microsoft.com/office/powerpoint/2010/main" val="217359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CFC7-2225-4E70-B21F-52CA3D13E303}"/>
              </a:ext>
            </a:extLst>
          </p:cNvPr>
          <p:cNvSpPr>
            <a:spLocks noGrp="1"/>
          </p:cNvSpPr>
          <p:nvPr>
            <p:ph type="title"/>
          </p:nvPr>
        </p:nvSpPr>
        <p:spPr>
          <a:xfrm>
            <a:off x="677945" y="82549"/>
            <a:ext cx="10515600" cy="1325563"/>
          </a:xfrm>
        </p:spPr>
        <p:txBody>
          <a:bodyPr/>
          <a:lstStyle/>
          <a:p>
            <a:r>
              <a:rPr lang="en-US" dirty="0"/>
              <a:t>MIMIC III data</a:t>
            </a:r>
          </a:p>
        </p:txBody>
      </p:sp>
      <p:sp>
        <p:nvSpPr>
          <p:cNvPr id="3" name="Content Placeholder 2">
            <a:extLst>
              <a:ext uri="{FF2B5EF4-FFF2-40B4-BE49-F238E27FC236}">
                <a16:creationId xmlns:a16="http://schemas.microsoft.com/office/drawing/2014/main" id="{53733E85-6ADD-423B-96F5-4F29D1B0F3D5}"/>
              </a:ext>
            </a:extLst>
          </p:cNvPr>
          <p:cNvSpPr>
            <a:spLocks noGrp="1"/>
          </p:cNvSpPr>
          <p:nvPr>
            <p:ph idx="1"/>
          </p:nvPr>
        </p:nvSpPr>
        <p:spPr/>
        <p:txBody>
          <a:bodyPr/>
          <a:lstStyle/>
          <a:p>
            <a:r>
              <a:rPr lang="en-US" dirty="0"/>
              <a:t>We need the following tables for this tutorial</a:t>
            </a:r>
          </a:p>
          <a:p>
            <a:pPr lvl="1"/>
            <a:r>
              <a:rPr lang="en-US" dirty="0"/>
              <a:t>Unzip the files and upload them to google </a:t>
            </a:r>
            <a:r>
              <a:rPr lang="en-US" dirty="0" err="1"/>
              <a:t>colab</a:t>
            </a:r>
            <a:endParaRPr lang="en-US" dirty="0"/>
          </a:p>
          <a:p>
            <a:endParaRPr lang="en-US" dirty="0"/>
          </a:p>
        </p:txBody>
      </p:sp>
      <p:pic>
        <p:nvPicPr>
          <p:cNvPr id="4" name="Picture 3">
            <a:extLst>
              <a:ext uri="{FF2B5EF4-FFF2-40B4-BE49-F238E27FC236}">
                <a16:creationId xmlns:a16="http://schemas.microsoft.com/office/drawing/2014/main" id="{058250BB-D6D6-4C7A-B94E-6911A3FE911B}"/>
              </a:ext>
            </a:extLst>
          </p:cNvPr>
          <p:cNvPicPr>
            <a:picLocks noChangeAspect="1"/>
          </p:cNvPicPr>
          <p:nvPr/>
        </p:nvPicPr>
        <p:blipFill>
          <a:blip r:embed="rId2"/>
          <a:stretch>
            <a:fillRect/>
          </a:stretch>
        </p:blipFill>
        <p:spPr>
          <a:xfrm>
            <a:off x="2952750" y="2833491"/>
            <a:ext cx="3143250" cy="3238500"/>
          </a:xfrm>
          <a:prstGeom prst="rect">
            <a:avLst/>
          </a:prstGeom>
        </p:spPr>
      </p:pic>
    </p:spTree>
    <p:extLst>
      <p:ext uri="{BB962C8B-B14F-4D97-AF65-F5344CB8AC3E}">
        <p14:creationId xmlns:p14="http://schemas.microsoft.com/office/powerpoint/2010/main" val="210661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9C8B-9B9B-4807-877E-72E23D46A6A8}"/>
              </a:ext>
            </a:extLst>
          </p:cNvPr>
          <p:cNvSpPr>
            <a:spLocks noGrp="1"/>
          </p:cNvSpPr>
          <p:nvPr>
            <p:ph type="title"/>
          </p:nvPr>
        </p:nvSpPr>
        <p:spPr>
          <a:xfrm>
            <a:off x="404567" y="0"/>
            <a:ext cx="10515600" cy="1325563"/>
          </a:xfrm>
        </p:spPr>
        <p:txBody>
          <a:bodyPr/>
          <a:lstStyle/>
          <a:p>
            <a:r>
              <a:rPr lang="en-US" dirty="0"/>
              <a:t>Load MIMIC tables</a:t>
            </a:r>
          </a:p>
        </p:txBody>
      </p:sp>
      <p:pic>
        <p:nvPicPr>
          <p:cNvPr id="4" name="Content Placeholder 3">
            <a:extLst>
              <a:ext uri="{FF2B5EF4-FFF2-40B4-BE49-F238E27FC236}">
                <a16:creationId xmlns:a16="http://schemas.microsoft.com/office/drawing/2014/main" id="{6B60CF33-662D-4139-ADA1-0A14337561A8}"/>
              </a:ext>
            </a:extLst>
          </p:cNvPr>
          <p:cNvPicPr>
            <a:picLocks noGrp="1" noChangeAspect="1"/>
          </p:cNvPicPr>
          <p:nvPr>
            <p:ph idx="1"/>
          </p:nvPr>
        </p:nvPicPr>
        <p:blipFill>
          <a:blip r:embed="rId2"/>
          <a:stretch>
            <a:fillRect/>
          </a:stretch>
        </p:blipFill>
        <p:spPr>
          <a:xfrm>
            <a:off x="756992" y="1010475"/>
            <a:ext cx="9197713" cy="1325563"/>
          </a:xfrm>
          <a:prstGeom prst="rect">
            <a:avLst/>
          </a:prstGeom>
        </p:spPr>
      </p:pic>
      <p:pic>
        <p:nvPicPr>
          <p:cNvPr id="5" name="Picture 4">
            <a:extLst>
              <a:ext uri="{FF2B5EF4-FFF2-40B4-BE49-F238E27FC236}">
                <a16:creationId xmlns:a16="http://schemas.microsoft.com/office/drawing/2014/main" id="{6E281414-CAF0-4C8D-BE64-F458FE9270B3}"/>
              </a:ext>
            </a:extLst>
          </p:cNvPr>
          <p:cNvPicPr>
            <a:picLocks noChangeAspect="1"/>
          </p:cNvPicPr>
          <p:nvPr/>
        </p:nvPicPr>
        <p:blipFill>
          <a:blip r:embed="rId3"/>
          <a:stretch>
            <a:fillRect/>
          </a:stretch>
        </p:blipFill>
        <p:spPr>
          <a:xfrm>
            <a:off x="756991" y="2336038"/>
            <a:ext cx="9305926" cy="1325563"/>
          </a:xfrm>
          <a:prstGeom prst="rect">
            <a:avLst/>
          </a:prstGeom>
        </p:spPr>
      </p:pic>
      <p:pic>
        <p:nvPicPr>
          <p:cNvPr id="6" name="Picture 5">
            <a:extLst>
              <a:ext uri="{FF2B5EF4-FFF2-40B4-BE49-F238E27FC236}">
                <a16:creationId xmlns:a16="http://schemas.microsoft.com/office/drawing/2014/main" id="{E8CC4076-9087-4F4C-8F05-3E4630FFA4D9}"/>
              </a:ext>
            </a:extLst>
          </p:cNvPr>
          <p:cNvPicPr>
            <a:picLocks noChangeAspect="1"/>
          </p:cNvPicPr>
          <p:nvPr/>
        </p:nvPicPr>
        <p:blipFill>
          <a:blip r:embed="rId4"/>
          <a:stretch>
            <a:fillRect/>
          </a:stretch>
        </p:blipFill>
        <p:spPr>
          <a:xfrm>
            <a:off x="756992" y="3661601"/>
            <a:ext cx="9305925" cy="1247368"/>
          </a:xfrm>
          <a:prstGeom prst="rect">
            <a:avLst/>
          </a:prstGeom>
        </p:spPr>
      </p:pic>
      <p:pic>
        <p:nvPicPr>
          <p:cNvPr id="7" name="Picture 6">
            <a:extLst>
              <a:ext uri="{FF2B5EF4-FFF2-40B4-BE49-F238E27FC236}">
                <a16:creationId xmlns:a16="http://schemas.microsoft.com/office/drawing/2014/main" id="{C9B39DC2-8E2E-4A06-8804-7617C9BF67E1}"/>
              </a:ext>
            </a:extLst>
          </p:cNvPr>
          <p:cNvPicPr>
            <a:picLocks noChangeAspect="1"/>
          </p:cNvPicPr>
          <p:nvPr/>
        </p:nvPicPr>
        <p:blipFill>
          <a:blip r:embed="rId5"/>
          <a:stretch>
            <a:fillRect/>
          </a:stretch>
        </p:blipFill>
        <p:spPr>
          <a:xfrm>
            <a:off x="756991" y="5203595"/>
            <a:ext cx="9667875" cy="1120993"/>
          </a:xfrm>
          <a:prstGeom prst="rect">
            <a:avLst/>
          </a:prstGeom>
        </p:spPr>
      </p:pic>
    </p:spTree>
    <p:extLst>
      <p:ext uri="{BB962C8B-B14F-4D97-AF65-F5344CB8AC3E}">
        <p14:creationId xmlns:p14="http://schemas.microsoft.com/office/powerpoint/2010/main" val="57868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72C1-7911-492E-A4C1-A7D6AAC8D1C8}"/>
              </a:ext>
            </a:extLst>
          </p:cNvPr>
          <p:cNvSpPr>
            <a:spLocks noGrp="1"/>
          </p:cNvSpPr>
          <p:nvPr>
            <p:ph type="title"/>
          </p:nvPr>
        </p:nvSpPr>
        <p:spPr/>
        <p:txBody>
          <a:bodyPr/>
          <a:lstStyle/>
          <a:p>
            <a:r>
              <a:rPr lang="en-US" dirty="0"/>
              <a:t>Read data into google </a:t>
            </a:r>
            <a:r>
              <a:rPr lang="en-US" dirty="0" err="1"/>
              <a:t>colab</a:t>
            </a:r>
            <a:endParaRPr lang="en-US" dirty="0"/>
          </a:p>
        </p:txBody>
      </p:sp>
      <p:pic>
        <p:nvPicPr>
          <p:cNvPr id="4" name="Content Placeholder 3">
            <a:extLst>
              <a:ext uri="{FF2B5EF4-FFF2-40B4-BE49-F238E27FC236}">
                <a16:creationId xmlns:a16="http://schemas.microsoft.com/office/drawing/2014/main" id="{05981400-5B68-4FAE-B5DC-6F85F3B2F4CB}"/>
              </a:ext>
            </a:extLst>
          </p:cNvPr>
          <p:cNvPicPr>
            <a:picLocks noGrp="1" noChangeAspect="1"/>
          </p:cNvPicPr>
          <p:nvPr>
            <p:ph idx="1"/>
          </p:nvPr>
        </p:nvPicPr>
        <p:blipFill>
          <a:blip r:embed="rId2"/>
          <a:stretch>
            <a:fillRect/>
          </a:stretch>
        </p:blipFill>
        <p:spPr>
          <a:xfrm>
            <a:off x="1937279" y="1841764"/>
            <a:ext cx="7267575" cy="3438525"/>
          </a:xfrm>
          <a:prstGeom prst="rect">
            <a:avLst/>
          </a:prstGeom>
        </p:spPr>
      </p:pic>
    </p:spTree>
    <p:extLst>
      <p:ext uri="{BB962C8B-B14F-4D97-AF65-F5344CB8AC3E}">
        <p14:creationId xmlns:p14="http://schemas.microsoft.com/office/powerpoint/2010/main" val="3664133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22745</TotalTime>
  <Words>1306</Words>
  <Application>Microsoft Office PowerPoint</Application>
  <PresentationFormat>Widescreen</PresentationFormat>
  <Paragraphs>97</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Length Of Stay Prediction</vt:lpstr>
      <vt:lpstr>Predicting hospital length-of-stay at time of admission</vt:lpstr>
      <vt:lpstr>Predictive Analytics for Healthcare</vt:lpstr>
      <vt:lpstr>LOS</vt:lpstr>
      <vt:lpstr>Goal</vt:lpstr>
      <vt:lpstr>Import libraries or packages</vt:lpstr>
      <vt:lpstr>MIMIC III data</vt:lpstr>
      <vt:lpstr>Load MIMIC tables</vt:lpstr>
      <vt:lpstr>Read data into google colab</vt:lpstr>
      <vt:lpstr>Data Exploration and feature engineering</vt:lpstr>
      <vt:lpstr>ADMISSIONS.csv Exploration</vt:lpstr>
      <vt:lpstr>Feature Engineering</vt:lpstr>
      <vt:lpstr>PowerPoint Presentation</vt:lpstr>
      <vt:lpstr>PowerPoint Presentation</vt:lpstr>
      <vt:lpstr>PowerPoint Presentation</vt:lpstr>
      <vt:lpstr>Deathtime</vt:lpstr>
      <vt:lpstr>PowerPoint Presentation</vt:lpstr>
      <vt:lpstr>Ethnicity</vt:lpstr>
      <vt:lpstr>PowerPoint Presentation</vt:lpstr>
      <vt:lpstr>PowerPoint Presentation</vt:lpstr>
      <vt:lpstr>Religion</vt:lpstr>
      <vt:lpstr>PowerPoint Presentation</vt:lpstr>
      <vt:lpstr>Admission type</vt:lpstr>
      <vt:lpstr>Insurance</vt:lpstr>
      <vt:lpstr>Marital Status</vt:lpstr>
      <vt:lpstr>DIAGNOSES_ICD.csv Exploration</vt:lpstr>
      <vt:lpstr>PowerPoint Presentation</vt:lpstr>
      <vt:lpstr>Group ICD9 codes</vt:lpstr>
      <vt:lpstr>Group ICD9 codes</vt:lpstr>
      <vt:lpstr>PowerPoint Presentation</vt:lpstr>
      <vt:lpstr>PowerPoint Presentation</vt:lpstr>
      <vt:lpstr>PowerPoint Presentation</vt:lpstr>
      <vt:lpstr>PowerPoint Presentation</vt:lpstr>
      <vt:lpstr>Patients.csv Exploration</vt:lpstr>
      <vt:lpstr>PowerPoint Presentation</vt:lpstr>
      <vt:lpstr>age</vt:lpstr>
      <vt:lpstr>PowerPoint Presentation</vt:lpstr>
      <vt:lpstr>PowerPoint Presentation</vt:lpstr>
      <vt:lpstr>Gender</vt:lpstr>
      <vt:lpstr>ICUSTAYS.csv Exploration</vt:lpstr>
      <vt:lpstr>PowerPoint Presentation</vt:lpstr>
      <vt:lpstr>PowerPoint Presentation</vt:lpstr>
      <vt:lpstr>Data Preprocessing</vt:lpstr>
      <vt:lpstr>PowerPoint Presentation</vt:lpstr>
      <vt:lpstr>PowerPoint Presentation</vt:lpstr>
      <vt:lpstr>Data-clean function</vt:lpstr>
      <vt:lpstr>Length-of-Stay Prediction Model</vt:lpstr>
      <vt:lpstr>PowerPoint Presentation</vt:lpstr>
      <vt:lpstr>PowerPoint Presentation</vt:lpstr>
      <vt:lpstr>Model: Random Forest</vt:lpstr>
      <vt:lpstr>Model: K-Nearest Neighbors (KNN)</vt:lpstr>
      <vt:lpstr>Model: Linear Regression</vt:lpstr>
      <vt:lpstr>Model: Gradient Boosting Classifier</vt:lpstr>
      <vt:lpstr>Model: Stochastic Gradient Descent</vt:lpstr>
      <vt:lpstr>PowerPoint Presentation</vt:lpstr>
      <vt:lpstr>Model Refinement</vt:lpstr>
      <vt:lpstr>PowerPoint Presentation</vt:lpstr>
      <vt:lpstr>PowerPoint Presentation</vt:lpstr>
      <vt:lpstr>Evaluation</vt:lpstr>
      <vt:lpstr>PowerPoint Presentation</vt:lpstr>
      <vt:lpstr>Evaluation</vt:lpstr>
      <vt:lpstr>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LengthOfStayPrediction</dc:title>
  <dc:creator>Ding, Ying</dc:creator>
  <cp:lastModifiedBy>Ding, Ying</cp:lastModifiedBy>
  <cp:revision>89</cp:revision>
  <dcterms:created xsi:type="dcterms:W3CDTF">2020-01-17T02:37:38Z</dcterms:created>
  <dcterms:modified xsi:type="dcterms:W3CDTF">2023-10-19T18:02:39Z</dcterms:modified>
</cp:coreProperties>
</file>